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19"/>
  </p:notesMasterIdLst>
  <p:sldIdLst>
    <p:sldId id="276" r:id="rId6"/>
    <p:sldId id="284" r:id="rId7"/>
    <p:sldId id="378" r:id="rId8"/>
    <p:sldId id="304" r:id="rId9"/>
    <p:sldId id="305" r:id="rId10"/>
    <p:sldId id="285" r:id="rId11"/>
    <p:sldId id="303" r:id="rId12"/>
    <p:sldId id="370" r:id="rId13"/>
    <p:sldId id="374" r:id="rId14"/>
    <p:sldId id="375" r:id="rId15"/>
    <p:sldId id="376" r:id="rId16"/>
    <p:sldId id="377" r:id="rId17"/>
    <p:sldId id="27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37BFE31-25F1-4311-8B27-FB8AEDEA2D93}">
          <p14:sldIdLst>
            <p14:sldId id="276"/>
            <p14:sldId id="284"/>
            <p14:sldId id="378"/>
            <p14:sldId id="304"/>
            <p14:sldId id="305"/>
            <p14:sldId id="285"/>
            <p14:sldId id="303"/>
            <p14:sldId id="370"/>
            <p14:sldId id="374"/>
            <p14:sldId id="375"/>
            <p14:sldId id="376"/>
            <p14:sldId id="377"/>
            <p14:sldId id="27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8BD1"/>
    <a:srgbClr val="00AAAC"/>
    <a:srgbClr val="F67F21"/>
    <a:srgbClr val="082140"/>
    <a:srgbClr val="CA2583"/>
    <a:srgbClr val="6C2686"/>
    <a:srgbClr val="7B70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26" autoAdjust="0"/>
    <p:restoredTop sz="94762"/>
  </p:normalViewPr>
  <p:slideViewPr>
    <p:cSldViewPr snapToGrid="0" snapToObjects="1">
      <p:cViewPr varScale="1">
        <p:scale>
          <a:sx n="62" d="100"/>
          <a:sy n="62" d="100"/>
        </p:scale>
        <p:origin x="86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E54A33-1090-EC4D-8812-6652BA304414}" type="datetimeFigureOut">
              <a:rPr lang="en-US" smtClean="0"/>
              <a:t>11/27/2024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C9DF67-0900-1547-96D2-E921F3F76B03}" type="slidenum">
              <a:rPr lang="en-US" smtClean="0"/>
              <a:t>‹#›</a:t>
            </a:fld>
            <a:endParaRPr lang="en-US"/>
          </a:p>
        </p:txBody>
      </p:sp>
    </p:spTree>
    <p:extLst>
      <p:ext uri="{BB962C8B-B14F-4D97-AF65-F5344CB8AC3E}">
        <p14:creationId xmlns:p14="http://schemas.microsoft.com/office/powerpoint/2010/main" val="506433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C9DF67-0900-1547-96D2-E921F3F76B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2035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961B110-5BEF-F646-BBF8-44A6EAE51A71}"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036D10-3F2D-4448-ACD5-B3E4A6D435DC}" type="slidenum">
              <a:rPr lang="en-US" smtClean="0"/>
              <a:t>‹#›</a:t>
            </a:fld>
            <a:endParaRPr lang="en-US"/>
          </a:p>
        </p:txBody>
      </p:sp>
    </p:spTree>
    <p:extLst>
      <p:ext uri="{BB962C8B-B14F-4D97-AF65-F5344CB8AC3E}">
        <p14:creationId xmlns:p14="http://schemas.microsoft.com/office/powerpoint/2010/main" val="1688144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961B110-5BEF-F646-BBF8-44A6EAE51A71}"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036D10-3F2D-4448-ACD5-B3E4A6D435DC}" type="slidenum">
              <a:rPr lang="en-US" smtClean="0"/>
              <a:t>‹#›</a:t>
            </a:fld>
            <a:endParaRPr lang="en-US"/>
          </a:p>
        </p:txBody>
      </p:sp>
    </p:spTree>
    <p:extLst>
      <p:ext uri="{BB962C8B-B14F-4D97-AF65-F5344CB8AC3E}">
        <p14:creationId xmlns:p14="http://schemas.microsoft.com/office/powerpoint/2010/main" val="117362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61B110-5BEF-F646-BBF8-44A6EAE51A71}"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036D10-3F2D-4448-ACD5-B3E4A6D435DC}" type="slidenum">
              <a:rPr lang="en-US" smtClean="0"/>
              <a:t>‹#›</a:t>
            </a:fld>
            <a:endParaRPr lang="en-US"/>
          </a:p>
        </p:txBody>
      </p:sp>
    </p:spTree>
    <p:extLst>
      <p:ext uri="{BB962C8B-B14F-4D97-AF65-F5344CB8AC3E}">
        <p14:creationId xmlns:p14="http://schemas.microsoft.com/office/powerpoint/2010/main" val="11211293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61B110-5BEF-F646-BBF8-44A6EAE51A71}"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036D10-3F2D-4448-ACD5-B3E4A6D435DC}" type="slidenum">
              <a:rPr lang="en-US" smtClean="0"/>
              <a:t>‹#›</a:t>
            </a:fld>
            <a:endParaRPr lang="en-US"/>
          </a:p>
        </p:txBody>
      </p:sp>
    </p:spTree>
    <p:extLst>
      <p:ext uri="{BB962C8B-B14F-4D97-AF65-F5344CB8AC3E}">
        <p14:creationId xmlns:p14="http://schemas.microsoft.com/office/powerpoint/2010/main" val="7999540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6AE6693-C1F4-2047-AEDB-3D7118DD11C6}"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492810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AE6693-C1F4-2047-AEDB-3D7118DD11C6}"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1965601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AE6693-C1F4-2047-AEDB-3D7118DD11C6}"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1118392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6AE6693-C1F4-2047-AEDB-3D7118DD11C6}"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2054020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6AE6693-C1F4-2047-AEDB-3D7118DD11C6}" type="datetimeFigureOut">
              <a:rPr lang="en-US" smtClean="0"/>
              <a:t>11/27/2024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1120413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6AE6693-C1F4-2047-AEDB-3D7118DD11C6}" type="datetimeFigureOut">
              <a:rPr lang="en-US" smtClean="0"/>
              <a:t>11/27/2024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16569768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AE6693-C1F4-2047-AEDB-3D7118DD11C6}" type="datetimeFigureOut">
              <a:rPr lang="en-US" smtClean="0"/>
              <a:t>11/27/2024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241613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0" y="0"/>
            <a:ext cx="12192000" cy="6858000"/>
          </a:xfrm>
        </p:spPr>
        <p:txBody>
          <a:bodyPr/>
          <a:lstStyle/>
          <a:p>
            <a:endParaRPr lang="en-US"/>
          </a:p>
        </p:txBody>
      </p:sp>
      <p:sp>
        <p:nvSpPr>
          <p:cNvPr id="11" name="Picture Placeholder 10"/>
          <p:cNvSpPr>
            <a:spLocks noGrp="1"/>
          </p:cNvSpPr>
          <p:nvPr>
            <p:ph type="pic" sz="quarter" idx="11"/>
          </p:nvPr>
        </p:nvSpPr>
        <p:spPr>
          <a:xfrm>
            <a:off x="0" y="5775960"/>
            <a:ext cx="12192000" cy="1082040"/>
          </a:xfrm>
        </p:spPr>
        <p:txBody>
          <a:bodyPr/>
          <a:lstStyle/>
          <a:p>
            <a:endParaRPr lang="en-US"/>
          </a:p>
        </p:txBody>
      </p:sp>
    </p:spTree>
    <p:extLst>
      <p:ext uri="{BB962C8B-B14F-4D97-AF65-F5344CB8AC3E}">
        <p14:creationId xmlns:p14="http://schemas.microsoft.com/office/powerpoint/2010/main" val="4243110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AE6693-C1F4-2047-AEDB-3D7118DD11C6}"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20607244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AE6693-C1F4-2047-AEDB-3D7118DD11C6}"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21273921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AE6693-C1F4-2047-AEDB-3D7118DD11C6}"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16241387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AE6693-C1F4-2047-AEDB-3D7118DD11C6}"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2352333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6AE6693-C1F4-2047-AEDB-3D7118DD11C6}" type="datetimeFigureOut">
              <a:rPr lang="en-US" smtClean="0"/>
              <a:t>11/27/2024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502084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6AE6693-C1F4-2047-AEDB-3D7118DD11C6}" type="datetimeFigureOut">
              <a:rPr lang="en-US" smtClean="0"/>
              <a:t>11/27/2024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D8193B-0091-E747-AA23-5E47F06AA8D9}" type="slidenum">
              <a:rPr lang="en-US" smtClean="0"/>
              <a:t>‹#›</a:t>
            </a:fld>
            <a:endParaRPr lang="en-US"/>
          </a:p>
        </p:txBody>
      </p:sp>
    </p:spTree>
    <p:extLst>
      <p:ext uri="{BB962C8B-B14F-4D97-AF65-F5344CB8AC3E}">
        <p14:creationId xmlns:p14="http://schemas.microsoft.com/office/powerpoint/2010/main" val="2039157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61B110-5BEF-F646-BBF8-44A6EAE51A71}"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036D10-3F2D-4448-ACD5-B3E4A6D435DC}" type="slidenum">
              <a:rPr lang="en-US" smtClean="0"/>
              <a:t>‹#›</a:t>
            </a:fld>
            <a:endParaRPr lang="en-US"/>
          </a:p>
        </p:txBody>
      </p:sp>
    </p:spTree>
    <p:extLst>
      <p:ext uri="{BB962C8B-B14F-4D97-AF65-F5344CB8AC3E}">
        <p14:creationId xmlns:p14="http://schemas.microsoft.com/office/powerpoint/2010/main" val="632890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61B110-5BEF-F646-BBF8-44A6EAE51A71}"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036D10-3F2D-4448-ACD5-B3E4A6D435DC}" type="slidenum">
              <a:rPr lang="en-US" smtClean="0"/>
              <a:t>‹#›</a:t>
            </a:fld>
            <a:endParaRPr lang="en-US"/>
          </a:p>
        </p:txBody>
      </p:sp>
    </p:spTree>
    <p:extLst>
      <p:ext uri="{BB962C8B-B14F-4D97-AF65-F5344CB8AC3E}">
        <p14:creationId xmlns:p14="http://schemas.microsoft.com/office/powerpoint/2010/main" val="504264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961B110-5BEF-F646-BBF8-44A6EAE51A71}"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036D10-3F2D-4448-ACD5-B3E4A6D435DC}" type="slidenum">
              <a:rPr lang="en-US" smtClean="0"/>
              <a:t>‹#›</a:t>
            </a:fld>
            <a:endParaRPr lang="en-US"/>
          </a:p>
        </p:txBody>
      </p:sp>
    </p:spTree>
    <p:extLst>
      <p:ext uri="{BB962C8B-B14F-4D97-AF65-F5344CB8AC3E}">
        <p14:creationId xmlns:p14="http://schemas.microsoft.com/office/powerpoint/2010/main" val="1200711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961B110-5BEF-F646-BBF8-44A6EAE51A71}" type="datetimeFigureOut">
              <a:rPr lang="en-US" smtClean="0"/>
              <a:t>11/27/2024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036D10-3F2D-4448-ACD5-B3E4A6D435DC}" type="slidenum">
              <a:rPr lang="en-US" smtClean="0"/>
              <a:t>‹#›</a:t>
            </a:fld>
            <a:endParaRPr lang="en-US"/>
          </a:p>
        </p:txBody>
      </p:sp>
    </p:spTree>
    <p:extLst>
      <p:ext uri="{BB962C8B-B14F-4D97-AF65-F5344CB8AC3E}">
        <p14:creationId xmlns:p14="http://schemas.microsoft.com/office/powerpoint/2010/main" val="454231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961B110-5BEF-F646-BBF8-44A6EAE51A71}" type="datetimeFigureOut">
              <a:rPr lang="en-US" smtClean="0"/>
              <a:t>11/27/2024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036D10-3F2D-4448-ACD5-B3E4A6D435DC}" type="slidenum">
              <a:rPr lang="en-US" smtClean="0"/>
              <a:t>‹#›</a:t>
            </a:fld>
            <a:endParaRPr lang="en-US"/>
          </a:p>
        </p:txBody>
      </p:sp>
    </p:spTree>
    <p:extLst>
      <p:ext uri="{BB962C8B-B14F-4D97-AF65-F5344CB8AC3E}">
        <p14:creationId xmlns:p14="http://schemas.microsoft.com/office/powerpoint/2010/main" val="2120208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61B110-5BEF-F646-BBF8-44A6EAE51A71}" type="datetimeFigureOut">
              <a:rPr lang="en-US" smtClean="0"/>
              <a:t>11/27/2024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036D10-3F2D-4448-ACD5-B3E4A6D435DC}" type="slidenum">
              <a:rPr lang="en-US" smtClean="0"/>
              <a:t>‹#›</a:t>
            </a:fld>
            <a:endParaRPr lang="en-US"/>
          </a:p>
        </p:txBody>
      </p:sp>
    </p:spTree>
    <p:extLst>
      <p:ext uri="{BB962C8B-B14F-4D97-AF65-F5344CB8AC3E}">
        <p14:creationId xmlns:p14="http://schemas.microsoft.com/office/powerpoint/2010/main" val="1141482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961B110-5BEF-F646-BBF8-44A6EAE51A71}"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036D10-3F2D-4448-ACD5-B3E4A6D435DC}" type="slidenum">
              <a:rPr lang="en-US" smtClean="0"/>
              <a:t>‹#›</a:t>
            </a:fld>
            <a:endParaRPr lang="en-US"/>
          </a:p>
        </p:txBody>
      </p:sp>
    </p:spTree>
    <p:extLst>
      <p:ext uri="{BB962C8B-B14F-4D97-AF65-F5344CB8AC3E}">
        <p14:creationId xmlns:p14="http://schemas.microsoft.com/office/powerpoint/2010/main" val="1431194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61B110-5BEF-F646-BBF8-44A6EAE51A71}" type="datetimeFigureOut">
              <a:rPr lang="en-US" smtClean="0"/>
              <a:t>11/27/2024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036D10-3F2D-4448-ACD5-B3E4A6D435DC}" type="slidenum">
              <a:rPr lang="en-US" smtClean="0"/>
              <a:t>‹#›</a:t>
            </a:fld>
            <a:endParaRPr lang="en-US"/>
          </a:p>
        </p:txBody>
      </p:sp>
    </p:spTree>
    <p:extLst>
      <p:ext uri="{BB962C8B-B14F-4D97-AF65-F5344CB8AC3E}">
        <p14:creationId xmlns:p14="http://schemas.microsoft.com/office/powerpoint/2010/main" val="2037826938"/>
      </p:ext>
    </p:extLst>
  </p:cSld>
  <p:clrMap bg1="lt1" tx1="dk1" bg2="lt2" tx2="dk2" accent1="accent1" accent2="accent2" accent3="accent3" accent4="accent4" accent5="accent5" accent6="accent6" hlink="hlink" folHlink="folHlink"/>
  <p:sldLayoutIdLst>
    <p:sldLayoutId id="2147483649" r:id="rId1"/>
    <p:sldLayoutId id="2147483674"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AE6693-C1F4-2047-AEDB-3D7118DD11C6}" type="datetimeFigureOut">
              <a:rPr lang="en-US" smtClean="0"/>
              <a:t>11/27/2024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D8193B-0091-E747-AA23-5E47F06AA8D9}" type="slidenum">
              <a:rPr lang="en-US" smtClean="0"/>
              <a:t>‹#›</a:t>
            </a:fld>
            <a:endParaRPr lang="en-US"/>
          </a:p>
        </p:txBody>
      </p:sp>
    </p:spTree>
    <p:extLst>
      <p:ext uri="{BB962C8B-B14F-4D97-AF65-F5344CB8AC3E}">
        <p14:creationId xmlns:p14="http://schemas.microsoft.com/office/powerpoint/2010/main" val="6332731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research.tees.ac.uk/en/publications/a-co-production-study-examining-covid-recovery-from-the-community"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05727" y="1341323"/>
            <a:ext cx="11560196" cy="2473724"/>
          </a:xfrm>
        </p:spPr>
        <p:txBody>
          <a:bodyPr>
            <a:noAutofit/>
          </a:bodyPr>
          <a:lstStyle/>
          <a:p>
            <a:r>
              <a:rPr lang="en-GB" sz="3200" b="1" i="1" dirty="0">
                <a:latin typeface="+mn-lt"/>
              </a:rPr>
              <a:t>“I don't know if we will ever return to how it was before. I don't know if that's a negative thing.”: </a:t>
            </a:r>
            <a:r>
              <a:rPr lang="en-GB" sz="3200" b="1" dirty="0">
                <a:latin typeface="+mn-lt"/>
              </a:rPr>
              <a:t>Examining COVID recovery from the community perspective.</a:t>
            </a:r>
            <a:br>
              <a:rPr lang="en-GB" sz="1000" dirty="0"/>
            </a:br>
            <a:endParaRPr lang="en-GB" sz="3200" b="1" dirty="0">
              <a:effectLst/>
              <a:latin typeface="Times New Roman" panose="02020603050405020304" pitchFamily="18" charset="0"/>
              <a:ea typeface="Times New Roman" panose="02020603050405020304" pitchFamily="18" charset="0"/>
            </a:endParaRPr>
          </a:p>
        </p:txBody>
      </p:sp>
      <p:sp>
        <p:nvSpPr>
          <p:cNvPr id="3" name="Subtitle 2"/>
          <p:cNvSpPr>
            <a:spLocks noGrp="1"/>
          </p:cNvSpPr>
          <p:nvPr>
            <p:ph type="subTitle" idx="1"/>
          </p:nvPr>
        </p:nvSpPr>
        <p:spPr>
          <a:xfrm>
            <a:off x="1524000" y="3730267"/>
            <a:ext cx="9144000" cy="1053680"/>
          </a:xfrm>
        </p:spPr>
        <p:txBody>
          <a:bodyPr>
            <a:normAutofit fontScale="92500" lnSpcReduction="10000"/>
          </a:bodyPr>
          <a:lstStyle/>
          <a:p>
            <a:r>
              <a:rPr lang="en-US" i="1" dirty="0">
                <a:latin typeface="Arial" charset="0"/>
                <a:ea typeface="Arial" charset="0"/>
                <a:cs typeface="Arial" charset="0"/>
              </a:rPr>
              <a:t>Andy Divers, Clifford Johnson, Parisa Diba, Dorothy Newbury-Birch (Teesside University)</a:t>
            </a:r>
          </a:p>
          <a:p>
            <a:r>
              <a:rPr lang="en-US" i="1" dirty="0">
                <a:latin typeface="Arial" charset="0"/>
                <a:ea typeface="Arial" charset="0"/>
                <a:cs typeface="Arial" charset="0"/>
              </a:rPr>
              <a:t>Catherine Parker (Public Health South Tees)</a:t>
            </a:r>
          </a:p>
          <a:p>
            <a:endParaRPr lang="en-US" i="1" dirty="0">
              <a:latin typeface="Arial" charset="0"/>
              <a:ea typeface="Arial" charset="0"/>
              <a:cs typeface="Arial" charset="0"/>
            </a:endParaRPr>
          </a:p>
        </p:txBody>
      </p:sp>
      <p:sp>
        <p:nvSpPr>
          <p:cNvPr id="4" name="TextBox 3">
            <a:extLst>
              <a:ext uri="{FF2B5EF4-FFF2-40B4-BE49-F238E27FC236}">
                <a16:creationId xmlns:a16="http://schemas.microsoft.com/office/drawing/2014/main" id="{4E01C7B1-87C3-4AA5-86EF-95954CBBB730}"/>
              </a:ext>
            </a:extLst>
          </p:cNvPr>
          <p:cNvSpPr txBox="1"/>
          <p:nvPr/>
        </p:nvSpPr>
        <p:spPr>
          <a:xfrm>
            <a:off x="4372164" y="4965615"/>
            <a:ext cx="3293683" cy="523220"/>
          </a:xfrm>
          <a:prstGeom prst="rect">
            <a:avLst/>
          </a:prstGeom>
          <a:noFill/>
        </p:spPr>
        <p:txBody>
          <a:bodyPr wrap="square" rtlCol="0">
            <a:spAutoFit/>
          </a:bodyPr>
          <a:lstStyle/>
          <a:p>
            <a:pPr algn="ctr"/>
            <a:r>
              <a:rPr lang="en-GB" sz="2800" dirty="0"/>
              <a:t>a.divers@tees.ac.uk</a:t>
            </a:r>
          </a:p>
        </p:txBody>
      </p:sp>
    </p:spTree>
    <p:extLst>
      <p:ext uri="{BB962C8B-B14F-4D97-AF65-F5344CB8AC3E}">
        <p14:creationId xmlns:p14="http://schemas.microsoft.com/office/powerpoint/2010/main" val="519504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365" y="1565341"/>
            <a:ext cx="11536018" cy="829989"/>
          </a:xfrm>
        </p:spPr>
        <p:txBody>
          <a:bodyPr anchor="ctr" anchorCtr="0">
            <a:normAutofit/>
          </a:bodyPr>
          <a:lstStyle/>
          <a:p>
            <a:pPr algn="l"/>
            <a:r>
              <a:rPr lang="en-US" sz="4000" b="1" dirty="0">
                <a:latin typeface="Arial" charset="0"/>
                <a:ea typeface="Arial" charset="0"/>
                <a:cs typeface="Arial" charset="0"/>
              </a:rPr>
              <a:t>Recommendations:</a:t>
            </a:r>
          </a:p>
        </p:txBody>
      </p:sp>
      <p:sp>
        <p:nvSpPr>
          <p:cNvPr id="3" name="Subtitle 2"/>
          <p:cNvSpPr>
            <a:spLocks noGrp="1"/>
          </p:cNvSpPr>
          <p:nvPr>
            <p:ph type="subTitle" idx="1"/>
          </p:nvPr>
        </p:nvSpPr>
        <p:spPr>
          <a:xfrm>
            <a:off x="321365" y="2515398"/>
            <a:ext cx="11536018" cy="3130028"/>
          </a:xfrm>
        </p:spPr>
        <p:txBody>
          <a:bodyPr>
            <a:normAutofit fontScale="92500" lnSpcReduction="10000"/>
          </a:bodyPr>
          <a:lstStyle/>
          <a:p>
            <a:pPr lvl="1"/>
            <a:r>
              <a:rPr lang="en-GB" sz="3000" b="1" dirty="0">
                <a:effectLst/>
                <a:latin typeface="Calibri" panose="020F0502020204030204" pitchFamily="34" charset="0"/>
                <a:ea typeface="Calibri" panose="020F0502020204030204" pitchFamily="34" charset="0"/>
                <a:cs typeface="Calibri" panose="020F0502020204030204" pitchFamily="34" charset="0"/>
              </a:rPr>
              <a:t>Providing people with choices over their own lives is something that must be preserved wherever possible:</a:t>
            </a:r>
            <a:endParaRPr lang="en-GB" sz="3000" b="1" dirty="0">
              <a:effectLst/>
              <a:latin typeface="Calibri" panose="020F0502020204030204" pitchFamily="34" charset="0"/>
              <a:ea typeface="Calibri" panose="020F0502020204030204" pitchFamily="34" charset="0"/>
              <a:cs typeface="Times New Roman" panose="02020603050405020304" pitchFamily="18" charset="0"/>
            </a:endParaRPr>
          </a:p>
          <a:p>
            <a:pPr lvl="1" algn="l"/>
            <a:endParaRPr lang="en-GB" sz="3200" i="1"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0000"/>
              </a:lnSpc>
              <a:spcBef>
                <a:spcPts val="600"/>
              </a:spcBef>
              <a:spcAft>
                <a:spcPts val="800"/>
              </a:spcAft>
            </a:pPr>
            <a:r>
              <a:rPr lang="en-US" sz="3000" i="1" dirty="0">
                <a:effectLst/>
                <a:latin typeface="Calibri" panose="020F0502020204030204" pitchFamily="34" charset="0"/>
                <a:ea typeface="Calibri" panose="020F0502020204030204" pitchFamily="34" charset="0"/>
                <a:cs typeface="Times New Roman" panose="02020603050405020304" pitchFamily="18" charset="0"/>
              </a:rPr>
              <a:t>“</a:t>
            </a:r>
            <a:r>
              <a:rPr lang="en-GB" sz="3000" i="1" dirty="0">
                <a:effectLst/>
                <a:latin typeface="Calibri" panose="020F0502020204030204" pitchFamily="34" charset="0"/>
                <a:ea typeface="Calibri" panose="020F0502020204030204" pitchFamily="34" charset="0"/>
                <a:cs typeface="Times New Roman" panose="02020603050405020304" pitchFamily="18" charset="0"/>
              </a:rPr>
              <a:t>The only thing I can do at the minute is eat sleep and work and that’s it. That’s all I can do, that’s my life now, that is my life for the next, well I don’t know, until he [Boris Johnson] decides we are allowed out.”</a:t>
            </a:r>
            <a:r>
              <a:rPr lang="en-GB" sz="3000" dirty="0">
                <a:effectLst/>
                <a:latin typeface="Calibri" panose="020F0502020204030204" pitchFamily="34" charset="0"/>
                <a:ea typeface="Calibri" panose="020F0502020204030204" pitchFamily="34" charset="0"/>
                <a:cs typeface="Times New Roman" panose="02020603050405020304" pitchFamily="18" charset="0"/>
              </a:rPr>
              <a:t> (Male, White British, 18-30)</a:t>
            </a:r>
          </a:p>
          <a:p>
            <a:pPr lvl="1" algn="l"/>
            <a:endParaRPr lang="en-US" dirty="0">
              <a:latin typeface="Arial" charset="0"/>
              <a:ea typeface="Arial" charset="0"/>
              <a:cs typeface="Arial" charset="0"/>
            </a:endParaRPr>
          </a:p>
        </p:txBody>
      </p:sp>
    </p:spTree>
    <p:extLst>
      <p:ext uri="{BB962C8B-B14F-4D97-AF65-F5344CB8AC3E}">
        <p14:creationId xmlns:p14="http://schemas.microsoft.com/office/powerpoint/2010/main" val="3099879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365" y="1565341"/>
            <a:ext cx="11536018" cy="829989"/>
          </a:xfrm>
        </p:spPr>
        <p:txBody>
          <a:bodyPr anchor="ctr" anchorCtr="0">
            <a:normAutofit/>
          </a:bodyPr>
          <a:lstStyle/>
          <a:p>
            <a:pPr algn="l"/>
            <a:r>
              <a:rPr lang="en-US" sz="4000" b="1" dirty="0">
                <a:latin typeface="Arial" charset="0"/>
                <a:ea typeface="Arial" charset="0"/>
                <a:cs typeface="Arial" charset="0"/>
              </a:rPr>
              <a:t>Recommendations:</a:t>
            </a:r>
          </a:p>
        </p:txBody>
      </p:sp>
      <p:sp>
        <p:nvSpPr>
          <p:cNvPr id="3" name="Subtitle 2"/>
          <p:cNvSpPr>
            <a:spLocks noGrp="1"/>
          </p:cNvSpPr>
          <p:nvPr>
            <p:ph type="subTitle" idx="1"/>
          </p:nvPr>
        </p:nvSpPr>
        <p:spPr>
          <a:xfrm>
            <a:off x="321365" y="2515398"/>
            <a:ext cx="11536018" cy="3130028"/>
          </a:xfrm>
        </p:spPr>
        <p:txBody>
          <a:bodyPr>
            <a:normAutofit/>
          </a:bodyPr>
          <a:lstStyle/>
          <a:p>
            <a:pPr lvl="1"/>
            <a:r>
              <a:rPr lang="en-GB" sz="2800" b="1" dirty="0">
                <a:effectLst/>
                <a:latin typeface="Calibri" panose="020F0502020204030204" pitchFamily="34" charset="0"/>
                <a:ea typeface="Calibri" panose="020F0502020204030204" pitchFamily="34" charset="0"/>
                <a:cs typeface="Calibri" panose="020F0502020204030204" pitchFamily="34" charset="0"/>
              </a:rPr>
              <a:t>Ensure the local element of information and support is emphasised:</a:t>
            </a:r>
            <a:endParaRPr lang="en-GB" sz="2800" b="1" dirty="0">
              <a:effectLst/>
              <a:latin typeface="Calibri" panose="020F0502020204030204" pitchFamily="34" charset="0"/>
              <a:ea typeface="Calibri" panose="020F0502020204030204" pitchFamily="34" charset="0"/>
              <a:cs typeface="Times New Roman" panose="02020603050405020304" pitchFamily="18" charset="0"/>
            </a:endParaRPr>
          </a:p>
          <a:p>
            <a:pPr lvl="1" algn="l"/>
            <a:endParaRPr lang="en-GB" sz="3200" i="1"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GB" sz="2800" i="1" dirty="0">
                <a:effectLst/>
                <a:latin typeface="Calibri" panose="020F0502020204030204" pitchFamily="34" charset="0"/>
                <a:ea typeface="Calibri" panose="020F0502020204030204" pitchFamily="34" charset="0"/>
                <a:cs typeface="Times New Roman" panose="02020603050405020304" pitchFamily="18" charset="0"/>
              </a:rPr>
              <a:t>“</a:t>
            </a:r>
            <a:r>
              <a:rPr lang="en-GB" sz="2800" i="1" dirty="0">
                <a:effectLst/>
                <a:latin typeface="Calibri" panose="020F0502020204030204" pitchFamily="34" charset="0"/>
                <a:ea typeface="Calibri" panose="020F0502020204030204" pitchFamily="34" charset="0"/>
                <a:cs typeface="Calibri" panose="020F0502020204030204" pitchFamily="34" charset="0"/>
              </a:rPr>
              <a:t>“I think you have to focus on localities, and instead of saying the whole town, you try to think about neighbourhoods and little communities and make sure that people have access to the same services and opportunities not very far from where they live”</a:t>
            </a:r>
            <a:r>
              <a:rPr lang="en-GB" sz="2800" dirty="0">
                <a:effectLst/>
                <a:latin typeface="Calibri" panose="020F0502020204030204" pitchFamily="34" charset="0"/>
                <a:ea typeface="Calibri" panose="020F0502020204030204" pitchFamily="34" charset="0"/>
                <a:cs typeface="Calibri" panose="020F0502020204030204" pitchFamily="34" charset="0"/>
              </a:rPr>
              <a:t> (Female, White Other, 18-30)”</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lvl="1" algn="l"/>
            <a:endParaRPr lang="en-US" dirty="0">
              <a:latin typeface="Arial" charset="0"/>
              <a:ea typeface="Arial" charset="0"/>
              <a:cs typeface="Arial" charset="0"/>
            </a:endParaRPr>
          </a:p>
        </p:txBody>
      </p:sp>
    </p:spTree>
    <p:extLst>
      <p:ext uri="{BB962C8B-B14F-4D97-AF65-F5344CB8AC3E}">
        <p14:creationId xmlns:p14="http://schemas.microsoft.com/office/powerpoint/2010/main" val="3785473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365" y="1565341"/>
            <a:ext cx="11536018" cy="829989"/>
          </a:xfrm>
        </p:spPr>
        <p:txBody>
          <a:bodyPr anchor="ctr" anchorCtr="0">
            <a:normAutofit/>
          </a:bodyPr>
          <a:lstStyle/>
          <a:p>
            <a:pPr algn="l"/>
            <a:r>
              <a:rPr lang="en-US" sz="4000" b="1" dirty="0">
                <a:latin typeface="Arial" charset="0"/>
                <a:ea typeface="Arial" charset="0"/>
                <a:cs typeface="Arial" charset="0"/>
              </a:rPr>
              <a:t>Recommendations:</a:t>
            </a:r>
          </a:p>
        </p:txBody>
      </p:sp>
      <p:sp>
        <p:nvSpPr>
          <p:cNvPr id="3" name="Subtitle 2"/>
          <p:cNvSpPr>
            <a:spLocks noGrp="1"/>
          </p:cNvSpPr>
          <p:nvPr>
            <p:ph type="subTitle" idx="1"/>
          </p:nvPr>
        </p:nvSpPr>
        <p:spPr>
          <a:xfrm>
            <a:off x="321365" y="2515398"/>
            <a:ext cx="11536018" cy="3130028"/>
          </a:xfrm>
        </p:spPr>
        <p:txBody>
          <a:bodyPr>
            <a:normAutofit/>
          </a:bodyPr>
          <a:lstStyle/>
          <a:p>
            <a:pPr lvl="1"/>
            <a:r>
              <a:rPr lang="en-GB" sz="2800" b="1" dirty="0">
                <a:effectLst/>
                <a:latin typeface="Calibri" panose="020F0502020204030204" pitchFamily="34" charset="0"/>
                <a:ea typeface="Calibri" panose="020F0502020204030204" pitchFamily="34" charset="0"/>
                <a:cs typeface="Calibri" panose="020F0502020204030204" pitchFamily="34" charset="0"/>
              </a:rPr>
              <a:t>There is a need to understand better the reasons for vaccine hesitancy and mistrust of ‘official’ information:</a:t>
            </a:r>
            <a:endParaRPr lang="en-GB" sz="2800" b="1" dirty="0">
              <a:effectLst/>
              <a:latin typeface="Calibri" panose="020F0502020204030204" pitchFamily="34" charset="0"/>
              <a:ea typeface="Calibri" panose="020F0502020204030204" pitchFamily="34" charset="0"/>
              <a:cs typeface="Times New Roman" panose="02020603050405020304" pitchFamily="18" charset="0"/>
            </a:endParaRPr>
          </a:p>
          <a:p>
            <a:pPr lvl="1" algn="l"/>
            <a:endParaRPr lang="en-GB" sz="3200" i="1"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GB" sz="2800" i="1" dirty="0">
                <a:effectLst/>
                <a:latin typeface="Calibri" panose="020F0502020204030204" pitchFamily="34" charset="0"/>
                <a:ea typeface="Calibri" panose="020F0502020204030204" pitchFamily="34" charset="0"/>
                <a:cs typeface="Times New Roman" panose="02020603050405020304" pitchFamily="18" charset="0"/>
              </a:rPr>
              <a:t>“There’ll be more strains…once you find a vaccine, its already evolved. It’s probably going to come back in the future stronger…why would you risk the side-effects if it won’t even last that long?” </a:t>
            </a:r>
            <a:r>
              <a:rPr lang="en-GB" sz="2800" dirty="0">
                <a:effectLst/>
                <a:latin typeface="Calibri" panose="020F0502020204030204" pitchFamily="34" charset="0"/>
                <a:ea typeface="Calibri" panose="020F0502020204030204" pitchFamily="34" charset="0"/>
                <a:cs typeface="Times New Roman" panose="02020603050405020304" pitchFamily="18" charset="0"/>
              </a:rPr>
              <a:t>(Female, White British)</a:t>
            </a:r>
            <a:endParaRPr lang="en-US" sz="2800" dirty="0">
              <a:latin typeface="Arial" charset="0"/>
              <a:ea typeface="Arial" charset="0"/>
              <a:cs typeface="Arial" charset="0"/>
            </a:endParaRPr>
          </a:p>
        </p:txBody>
      </p:sp>
    </p:spTree>
    <p:extLst>
      <p:ext uri="{BB962C8B-B14F-4D97-AF65-F5344CB8AC3E}">
        <p14:creationId xmlns:p14="http://schemas.microsoft.com/office/powerpoint/2010/main" val="3827570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1"/>
          <p:cNvSpPr>
            <a:spLocks noGrp="1"/>
          </p:cNvSpPr>
          <p:nvPr>
            <p:ph type="ctrTitle"/>
          </p:nvPr>
        </p:nvSpPr>
        <p:spPr>
          <a:xfrm>
            <a:off x="1476499" y="2458192"/>
            <a:ext cx="9144000" cy="1538659"/>
          </a:xfrm>
        </p:spPr>
        <p:txBody>
          <a:bodyPr>
            <a:normAutofit fontScale="90000"/>
          </a:bodyPr>
          <a:lstStyle/>
          <a:p>
            <a:r>
              <a:rPr lang="en-US" sz="4000" b="1" dirty="0">
                <a:solidFill>
                  <a:schemeClr val="bg1"/>
                </a:solidFill>
                <a:latin typeface="Arial" charset="0"/>
                <a:ea typeface="Arial" charset="0"/>
                <a:cs typeface="Arial" charset="0"/>
              </a:rPr>
              <a:t>Thank you</a:t>
            </a:r>
            <a:br>
              <a:rPr lang="en-US" b="1" dirty="0">
                <a:solidFill>
                  <a:schemeClr val="bg1"/>
                </a:solidFill>
                <a:latin typeface="Arial" charset="0"/>
                <a:ea typeface="Arial" charset="0"/>
                <a:cs typeface="Arial" charset="0"/>
              </a:rPr>
            </a:br>
            <a:r>
              <a:rPr lang="en-US" sz="2700" b="1" dirty="0">
                <a:solidFill>
                  <a:schemeClr val="bg1"/>
                </a:solidFill>
                <a:latin typeface="Arial" charset="0"/>
                <a:ea typeface="Arial" charset="0"/>
                <a:cs typeface="Arial" charset="0"/>
                <a:hlinkClick r:id="rId3">
                  <a:extLst>
                    <a:ext uri="{A12FA001-AC4F-418D-AE19-62706E023703}">
                      <ahyp:hlinkClr xmlns:ahyp="http://schemas.microsoft.com/office/drawing/2018/hyperlinkcolor" val="tx"/>
                    </a:ext>
                  </a:extLst>
                </a:hlinkClick>
              </a:rPr>
              <a:t>https://research.tees.ac.uk/en/publications/a-co-production-study-examining-covid-recovery-from-the-community</a:t>
            </a:r>
            <a:br>
              <a:rPr lang="en-US" sz="2700" b="1" dirty="0">
                <a:solidFill>
                  <a:schemeClr val="bg1"/>
                </a:solidFill>
                <a:latin typeface="Arial" charset="0"/>
                <a:ea typeface="Arial" charset="0"/>
                <a:cs typeface="Arial" charset="0"/>
              </a:rPr>
            </a:br>
            <a:br>
              <a:rPr lang="en-US" sz="2700" b="1" dirty="0">
                <a:solidFill>
                  <a:schemeClr val="bg1"/>
                </a:solidFill>
                <a:latin typeface="Arial" charset="0"/>
                <a:ea typeface="Arial" charset="0"/>
                <a:cs typeface="Arial" charset="0"/>
              </a:rPr>
            </a:br>
            <a:br>
              <a:rPr lang="en-US" sz="2700" b="1" dirty="0">
                <a:solidFill>
                  <a:schemeClr val="bg1"/>
                </a:solidFill>
                <a:latin typeface="Arial" charset="0"/>
                <a:ea typeface="Arial" charset="0"/>
                <a:cs typeface="Arial" charset="0"/>
              </a:rPr>
            </a:br>
            <a:endParaRPr lang="en-US" sz="2700" b="1" dirty="0">
              <a:solidFill>
                <a:schemeClr val="bg1"/>
              </a:solidFill>
              <a:latin typeface="Arial" charset="0"/>
              <a:ea typeface="Arial" charset="0"/>
              <a:cs typeface="Arial" charset="0"/>
            </a:endParaRPr>
          </a:p>
        </p:txBody>
      </p:sp>
      <p:sp>
        <p:nvSpPr>
          <p:cNvPr id="3" name="TextBox 2">
            <a:extLst>
              <a:ext uri="{FF2B5EF4-FFF2-40B4-BE49-F238E27FC236}">
                <a16:creationId xmlns:a16="http://schemas.microsoft.com/office/drawing/2014/main" id="{C53CBE46-E939-4988-B83B-1FCFDE28654A}"/>
              </a:ext>
            </a:extLst>
          </p:cNvPr>
          <p:cNvSpPr txBox="1"/>
          <p:nvPr/>
        </p:nvSpPr>
        <p:spPr>
          <a:xfrm>
            <a:off x="1889356" y="3693934"/>
            <a:ext cx="9234835" cy="1477328"/>
          </a:xfrm>
          <a:prstGeom prst="rect">
            <a:avLst/>
          </a:prstGeom>
          <a:noFill/>
        </p:spPr>
        <p:txBody>
          <a:bodyPr wrap="square" rtlCol="0">
            <a:spAutoFit/>
          </a:bodyPr>
          <a:lstStyle/>
          <a:p>
            <a:pPr algn="ctr"/>
            <a:r>
              <a:rPr lang="en-US" sz="3600" b="1" dirty="0">
                <a:solidFill>
                  <a:schemeClr val="bg1"/>
                </a:solidFill>
                <a:latin typeface="Arial" charset="0"/>
                <a:ea typeface="Arial" charset="0"/>
                <a:cs typeface="Arial" charset="0"/>
              </a:rPr>
              <a:t>Search: </a:t>
            </a:r>
            <a:r>
              <a:rPr lang="en-US" sz="3600" b="1" i="1" dirty="0">
                <a:solidFill>
                  <a:schemeClr val="bg1"/>
                </a:solidFill>
                <a:latin typeface="Arial" charset="0"/>
                <a:ea typeface="Arial" charset="0"/>
                <a:cs typeface="Arial" charset="0"/>
              </a:rPr>
              <a:t>"covid recovery co-production </a:t>
            </a:r>
            <a:r>
              <a:rPr lang="en-US" sz="3600" b="1" i="1" dirty="0" err="1">
                <a:solidFill>
                  <a:schemeClr val="bg1"/>
                </a:solidFill>
                <a:latin typeface="Arial" charset="0"/>
                <a:ea typeface="Arial" charset="0"/>
                <a:cs typeface="Arial" charset="0"/>
              </a:rPr>
              <a:t>teesside</a:t>
            </a:r>
            <a:r>
              <a:rPr lang="en-US" sz="3600" b="1" i="1" dirty="0">
                <a:solidFill>
                  <a:schemeClr val="bg1"/>
                </a:solidFill>
                <a:latin typeface="Arial" charset="0"/>
                <a:ea typeface="Arial" charset="0"/>
                <a:cs typeface="Arial" charset="0"/>
              </a:rPr>
              <a:t>"</a:t>
            </a:r>
            <a:br>
              <a:rPr lang="en-US" sz="1800" b="1" dirty="0">
                <a:solidFill>
                  <a:schemeClr val="bg1"/>
                </a:solidFill>
                <a:latin typeface="Arial" charset="0"/>
                <a:ea typeface="Arial" charset="0"/>
                <a:cs typeface="Arial" charset="0"/>
              </a:rPr>
            </a:br>
            <a:endParaRPr lang="en-GB" dirty="0"/>
          </a:p>
        </p:txBody>
      </p:sp>
    </p:spTree>
    <p:extLst>
      <p:ext uri="{BB962C8B-B14F-4D97-AF65-F5344CB8AC3E}">
        <p14:creationId xmlns:p14="http://schemas.microsoft.com/office/powerpoint/2010/main" val="662127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365" y="1565341"/>
            <a:ext cx="11536018" cy="829989"/>
          </a:xfrm>
        </p:spPr>
        <p:txBody>
          <a:bodyPr anchor="ctr" anchorCtr="0">
            <a:normAutofit/>
          </a:bodyPr>
          <a:lstStyle/>
          <a:p>
            <a:pPr algn="l"/>
            <a:r>
              <a:rPr lang="en-US" sz="4000" b="1" dirty="0">
                <a:latin typeface="Arial" charset="0"/>
                <a:ea typeface="Arial" charset="0"/>
                <a:cs typeface="Arial" charset="0"/>
              </a:rPr>
              <a:t>Methods</a:t>
            </a:r>
          </a:p>
        </p:txBody>
      </p:sp>
      <p:sp>
        <p:nvSpPr>
          <p:cNvPr id="3" name="Subtitle 2"/>
          <p:cNvSpPr>
            <a:spLocks noGrp="1"/>
          </p:cNvSpPr>
          <p:nvPr>
            <p:ph type="subTitle" idx="1"/>
          </p:nvPr>
        </p:nvSpPr>
        <p:spPr>
          <a:xfrm>
            <a:off x="321365" y="2515398"/>
            <a:ext cx="11536018" cy="3130028"/>
          </a:xfrm>
        </p:spPr>
        <p:txBody>
          <a:bodyPr/>
          <a:lstStyle/>
          <a:p>
            <a:pPr marL="342900" indent="-342900" algn="l">
              <a:buFont typeface="Arial" panose="020B0604020202020204" pitchFamily="34" charset="0"/>
              <a:buChar char="•"/>
            </a:pPr>
            <a:r>
              <a:rPr lang="en-GB" dirty="0">
                <a:effectLst/>
                <a:latin typeface="Arial" panose="020B0604020202020204" pitchFamily="34" charset="0"/>
                <a:ea typeface="Calibri" panose="020F0502020204030204" pitchFamily="34" charset="0"/>
              </a:rPr>
              <a:t>Research Aim: To carry out a co-production study examining COVID recovery from the community perspective.</a:t>
            </a:r>
            <a:endParaRPr lang="en-US" dirty="0">
              <a:latin typeface="Arial" charset="0"/>
              <a:ea typeface="Arial" charset="0"/>
              <a:cs typeface="Arial" charset="0"/>
            </a:endParaRPr>
          </a:p>
          <a:p>
            <a:pPr marL="342900" indent="-342900" algn="l">
              <a:buFont typeface="Arial" panose="020B0604020202020204" pitchFamily="34" charset="0"/>
              <a:buChar char="•"/>
            </a:pPr>
            <a:r>
              <a:rPr lang="en-US" dirty="0">
                <a:latin typeface="Arial" charset="0"/>
                <a:ea typeface="Arial" charset="0"/>
                <a:cs typeface="Arial" charset="0"/>
              </a:rPr>
              <a:t>Interviews</a:t>
            </a:r>
          </a:p>
          <a:p>
            <a:pPr marL="800100" lvl="1" indent="-342900" algn="l">
              <a:buFont typeface="Arial" panose="020B0604020202020204" pitchFamily="34" charset="0"/>
              <a:buChar char="•"/>
            </a:pPr>
            <a:r>
              <a:rPr lang="en-US" dirty="0">
                <a:latin typeface="Arial" charset="0"/>
                <a:ea typeface="Arial" charset="0"/>
                <a:cs typeface="Arial" charset="0"/>
              </a:rPr>
              <a:t>52 in depth interviews (approx. 30-60 mins. in length)</a:t>
            </a:r>
          </a:p>
          <a:p>
            <a:pPr marL="800100" lvl="1" indent="-342900" algn="l">
              <a:buFont typeface="Arial" panose="020B0604020202020204" pitchFamily="34" charset="0"/>
              <a:buChar char="•"/>
            </a:pPr>
            <a:r>
              <a:rPr lang="en-US" dirty="0">
                <a:latin typeface="Arial" charset="0"/>
                <a:ea typeface="Arial" charset="0"/>
                <a:cs typeface="Arial" charset="0"/>
              </a:rPr>
              <a:t>Stratified by gender/age/ethnicity/et c.</a:t>
            </a:r>
          </a:p>
          <a:p>
            <a:pPr marL="800100" lvl="1" indent="-342900" algn="l">
              <a:buFont typeface="Arial" panose="020B0604020202020204" pitchFamily="34" charset="0"/>
              <a:buChar char="•"/>
            </a:pPr>
            <a:r>
              <a:rPr lang="en-US" dirty="0">
                <a:latin typeface="Arial" charset="0"/>
                <a:ea typeface="Arial" charset="0"/>
                <a:cs typeface="Arial" charset="0"/>
              </a:rPr>
              <a:t>Recorded and transcribed verbatim</a:t>
            </a:r>
          </a:p>
          <a:p>
            <a:pPr marL="800100" lvl="1" indent="-342900" algn="l">
              <a:buFont typeface="Arial" panose="020B0604020202020204" pitchFamily="34" charset="0"/>
              <a:buChar char="•"/>
            </a:pPr>
            <a:r>
              <a:rPr lang="en-US" dirty="0" err="1">
                <a:latin typeface="Arial" charset="0"/>
                <a:ea typeface="Arial" charset="0"/>
                <a:cs typeface="Arial" charset="0"/>
              </a:rPr>
              <a:t>Analysed</a:t>
            </a:r>
            <a:r>
              <a:rPr lang="en-US" dirty="0">
                <a:latin typeface="Arial" charset="0"/>
                <a:ea typeface="Arial" charset="0"/>
                <a:cs typeface="Arial" charset="0"/>
              </a:rPr>
              <a:t> using thematic analysis</a:t>
            </a:r>
          </a:p>
          <a:p>
            <a:pPr marL="342900" indent="-342900" algn="l">
              <a:buFont typeface="Arial" panose="020B0604020202020204" pitchFamily="34" charset="0"/>
              <a:buChar char="•"/>
            </a:pPr>
            <a:r>
              <a:rPr lang="en-US" dirty="0">
                <a:latin typeface="Arial" charset="0"/>
                <a:ea typeface="Arial" charset="0"/>
                <a:cs typeface="Arial" charset="0"/>
              </a:rPr>
              <a:t>Secondary analysis of relevant reports and literature</a:t>
            </a:r>
          </a:p>
          <a:p>
            <a:pPr marL="800100" lvl="1" indent="-342900" algn="l">
              <a:buFont typeface="Arial" panose="020B0604020202020204" pitchFamily="34" charset="0"/>
              <a:buChar char="•"/>
            </a:pPr>
            <a:endParaRPr lang="en-US" dirty="0">
              <a:latin typeface="Arial" charset="0"/>
              <a:ea typeface="Arial" charset="0"/>
              <a:cs typeface="Arial" charset="0"/>
            </a:endParaRPr>
          </a:p>
        </p:txBody>
      </p:sp>
    </p:spTree>
    <p:extLst>
      <p:ext uri="{BB962C8B-B14F-4D97-AF65-F5344CB8AC3E}">
        <p14:creationId xmlns:p14="http://schemas.microsoft.com/office/powerpoint/2010/main" val="3594697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365" y="1565341"/>
            <a:ext cx="11536018" cy="829989"/>
          </a:xfrm>
        </p:spPr>
        <p:txBody>
          <a:bodyPr anchor="ctr" anchorCtr="0">
            <a:normAutofit/>
          </a:bodyPr>
          <a:lstStyle/>
          <a:p>
            <a:pPr algn="l"/>
            <a:r>
              <a:rPr lang="en-US" sz="4000" b="1" dirty="0">
                <a:latin typeface="Arial" charset="0"/>
                <a:ea typeface="Arial" charset="0"/>
                <a:cs typeface="Arial" charset="0"/>
              </a:rPr>
              <a:t>Interviews</a:t>
            </a:r>
          </a:p>
        </p:txBody>
      </p:sp>
      <p:sp>
        <p:nvSpPr>
          <p:cNvPr id="3" name="Subtitle 2"/>
          <p:cNvSpPr>
            <a:spLocks noGrp="1"/>
          </p:cNvSpPr>
          <p:nvPr>
            <p:ph type="subTitle" idx="1"/>
          </p:nvPr>
        </p:nvSpPr>
        <p:spPr>
          <a:xfrm>
            <a:off x="321365" y="2515398"/>
            <a:ext cx="6055212" cy="3130028"/>
          </a:xfrm>
        </p:spPr>
        <p:txBody>
          <a:bodyPr>
            <a:normAutofit fontScale="92500" lnSpcReduction="10000"/>
          </a:bodyPr>
          <a:lstStyle/>
          <a:p>
            <a:pPr marL="342900" indent="-342900" algn="l">
              <a:buFont typeface="Arial" panose="020B0604020202020204" pitchFamily="34" charset="0"/>
              <a:buChar char="•"/>
            </a:pPr>
            <a:r>
              <a:rPr lang="en-US" dirty="0">
                <a:latin typeface="Arial" charset="0"/>
                <a:ea typeface="Arial" charset="0"/>
                <a:cs typeface="Arial" charset="0"/>
              </a:rPr>
              <a:t>4 primary ‘target’ groups (10-15 in each)</a:t>
            </a:r>
          </a:p>
          <a:p>
            <a:pPr marL="800100" lvl="1" indent="-342900" algn="l">
              <a:buFont typeface="Arial" panose="020B0604020202020204" pitchFamily="34" charset="0"/>
              <a:buChar char="•"/>
            </a:pPr>
            <a:r>
              <a:rPr lang="en-US" dirty="0">
                <a:latin typeface="Arial" charset="0"/>
                <a:ea typeface="Arial" charset="0"/>
                <a:cs typeface="Arial" charset="0"/>
              </a:rPr>
              <a:t>BAME communities</a:t>
            </a:r>
          </a:p>
          <a:p>
            <a:pPr marL="800100" lvl="1" indent="-342900" algn="l">
              <a:buFont typeface="Arial" panose="020B0604020202020204" pitchFamily="34" charset="0"/>
              <a:buChar char="•"/>
            </a:pPr>
            <a:r>
              <a:rPr lang="en-US" dirty="0">
                <a:latin typeface="Arial" charset="0"/>
                <a:ea typeface="Arial" charset="0"/>
                <a:cs typeface="Arial" charset="0"/>
              </a:rPr>
              <a:t>18-30 year </a:t>
            </a:r>
            <a:r>
              <a:rPr lang="en-US" dirty="0" err="1">
                <a:latin typeface="Arial" charset="0"/>
                <a:ea typeface="Arial" charset="0"/>
                <a:cs typeface="Arial" charset="0"/>
              </a:rPr>
              <a:t>olds</a:t>
            </a:r>
            <a:endParaRPr lang="en-US" dirty="0">
              <a:latin typeface="Arial" charset="0"/>
              <a:ea typeface="Arial" charset="0"/>
              <a:cs typeface="Arial" charset="0"/>
            </a:endParaRPr>
          </a:p>
          <a:p>
            <a:pPr marL="800100" lvl="1" indent="-342900" algn="l">
              <a:buFont typeface="Arial" panose="020B0604020202020204" pitchFamily="34" charset="0"/>
              <a:buChar char="•"/>
            </a:pPr>
            <a:r>
              <a:rPr lang="en-US" dirty="0">
                <a:latin typeface="Arial" charset="0"/>
                <a:ea typeface="Arial" charset="0"/>
                <a:cs typeface="Arial" charset="0"/>
              </a:rPr>
              <a:t>Those aged 50+</a:t>
            </a:r>
          </a:p>
          <a:p>
            <a:pPr marL="800100" lvl="1" indent="-342900" algn="l">
              <a:buFont typeface="Arial" panose="020B0604020202020204" pitchFamily="34" charset="0"/>
              <a:buChar char="•"/>
            </a:pPr>
            <a:r>
              <a:rPr lang="en-US" dirty="0">
                <a:latin typeface="Arial" charset="0"/>
                <a:ea typeface="Arial" charset="0"/>
                <a:cs typeface="Arial" charset="0"/>
              </a:rPr>
              <a:t>‘Place Based’ (TS1/TS3 in particular)</a:t>
            </a:r>
          </a:p>
          <a:p>
            <a:pPr marL="342900" indent="-342900" algn="l">
              <a:buFont typeface="Arial" panose="020B0604020202020204" pitchFamily="34" charset="0"/>
              <a:buChar char="•"/>
            </a:pPr>
            <a:r>
              <a:rPr lang="en-US" dirty="0">
                <a:latin typeface="Arial" charset="0"/>
                <a:ea typeface="Arial" charset="0"/>
                <a:cs typeface="Arial" charset="0"/>
              </a:rPr>
              <a:t>Additional considerations</a:t>
            </a:r>
          </a:p>
          <a:p>
            <a:pPr marL="800100" lvl="1" indent="-342900" algn="l">
              <a:buFont typeface="Arial" panose="020B0604020202020204" pitchFamily="34" charset="0"/>
              <a:buChar char="•"/>
            </a:pPr>
            <a:r>
              <a:rPr lang="en-US" dirty="0">
                <a:latin typeface="Arial" charset="0"/>
                <a:ea typeface="Arial" charset="0"/>
                <a:cs typeface="Arial" charset="0"/>
              </a:rPr>
              <a:t>Gender</a:t>
            </a:r>
          </a:p>
          <a:p>
            <a:pPr marL="800100" lvl="1" indent="-342900" algn="l">
              <a:buFont typeface="Arial" panose="020B0604020202020204" pitchFamily="34" charset="0"/>
              <a:buChar char="•"/>
            </a:pPr>
            <a:r>
              <a:rPr lang="en-US" dirty="0">
                <a:latin typeface="Arial" charset="0"/>
                <a:ea typeface="Arial" charset="0"/>
                <a:cs typeface="Arial" charset="0"/>
              </a:rPr>
              <a:t>Employment status</a:t>
            </a:r>
          </a:p>
          <a:p>
            <a:pPr marL="800100" lvl="1" indent="-342900" algn="l">
              <a:buFont typeface="Arial" panose="020B0604020202020204" pitchFamily="34" charset="0"/>
              <a:buChar char="•"/>
            </a:pPr>
            <a:r>
              <a:rPr lang="en-US" dirty="0">
                <a:latin typeface="Arial" charset="0"/>
                <a:ea typeface="Arial" charset="0"/>
                <a:cs typeface="Arial" charset="0"/>
              </a:rPr>
              <a:t>Education level</a:t>
            </a:r>
          </a:p>
          <a:p>
            <a:pPr marL="800100" lvl="1" indent="-342900" algn="l">
              <a:buFont typeface="Arial" panose="020B0604020202020204" pitchFamily="34" charset="0"/>
              <a:buChar char="•"/>
            </a:pPr>
            <a:r>
              <a:rPr lang="en-US" dirty="0">
                <a:latin typeface="Arial" charset="0"/>
                <a:ea typeface="Arial" charset="0"/>
                <a:cs typeface="Arial" charset="0"/>
              </a:rPr>
              <a:t>Contact with local services</a:t>
            </a:r>
          </a:p>
          <a:p>
            <a:pPr marL="800100" lvl="1" indent="-342900" algn="l">
              <a:buFont typeface="Arial" panose="020B0604020202020204" pitchFamily="34" charset="0"/>
              <a:buChar char="•"/>
            </a:pPr>
            <a:endParaRPr lang="en-US" dirty="0">
              <a:latin typeface="Arial" charset="0"/>
              <a:ea typeface="Arial" charset="0"/>
              <a:cs typeface="Arial" charset="0"/>
            </a:endParaRPr>
          </a:p>
        </p:txBody>
      </p:sp>
      <p:sp>
        <p:nvSpPr>
          <p:cNvPr id="5" name="TextBox 4">
            <a:extLst>
              <a:ext uri="{FF2B5EF4-FFF2-40B4-BE49-F238E27FC236}">
                <a16:creationId xmlns:a16="http://schemas.microsoft.com/office/drawing/2014/main" id="{4DA8685F-DB36-4A5D-A452-19C1D10F2763}"/>
              </a:ext>
            </a:extLst>
          </p:cNvPr>
          <p:cNvSpPr txBox="1"/>
          <p:nvPr/>
        </p:nvSpPr>
        <p:spPr>
          <a:xfrm>
            <a:off x="6166144" y="2551837"/>
            <a:ext cx="6094990" cy="175432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Arial" charset="0"/>
                <a:ea typeface="Arial" charset="0"/>
                <a:cs typeface="Arial" charset="0"/>
              </a:rPr>
              <a:t>Of a target of 40-60 interviews, </a:t>
            </a:r>
            <a:r>
              <a:rPr kumimoji="0" lang="en-US" sz="3600" b="1" i="0" u="none" strike="noStrike" kern="1200" cap="none" spc="0" normalizeH="0" baseline="0" noProof="0" dirty="0">
                <a:ln>
                  <a:noFill/>
                </a:ln>
                <a:solidFill>
                  <a:prstClr val="black"/>
                </a:solidFill>
                <a:effectLst/>
                <a:uLnTx/>
                <a:uFillTx/>
                <a:latin typeface="Arial" charset="0"/>
                <a:ea typeface="Arial" charset="0"/>
                <a:cs typeface="Arial" charset="0"/>
              </a:rPr>
              <a:t>52 interviews were conducted in total</a:t>
            </a:r>
          </a:p>
        </p:txBody>
      </p:sp>
    </p:spTree>
    <p:extLst>
      <p:ext uri="{BB962C8B-B14F-4D97-AF65-F5344CB8AC3E}">
        <p14:creationId xmlns:p14="http://schemas.microsoft.com/office/powerpoint/2010/main" val="1575171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365" y="1565341"/>
            <a:ext cx="11536018" cy="829989"/>
          </a:xfrm>
        </p:spPr>
        <p:txBody>
          <a:bodyPr anchor="ctr" anchorCtr="0">
            <a:normAutofit/>
          </a:bodyPr>
          <a:lstStyle/>
          <a:p>
            <a:pPr algn="l"/>
            <a:r>
              <a:rPr lang="en-US" sz="4000" b="1" dirty="0">
                <a:latin typeface="Arial" charset="0"/>
                <a:ea typeface="Arial" charset="0"/>
                <a:cs typeface="Arial" charset="0"/>
              </a:rPr>
              <a:t>Recruitment of ‘Target’ Groups</a:t>
            </a:r>
          </a:p>
        </p:txBody>
      </p:sp>
      <p:sp>
        <p:nvSpPr>
          <p:cNvPr id="3" name="Subtitle 2"/>
          <p:cNvSpPr>
            <a:spLocks noGrp="1"/>
          </p:cNvSpPr>
          <p:nvPr>
            <p:ph type="subTitle" idx="1"/>
          </p:nvPr>
        </p:nvSpPr>
        <p:spPr>
          <a:xfrm>
            <a:off x="321365" y="2515398"/>
            <a:ext cx="4329358" cy="3130028"/>
          </a:xfrm>
        </p:spPr>
        <p:txBody>
          <a:bodyPr/>
          <a:lstStyle/>
          <a:p>
            <a:pPr marL="342900" indent="-342900" algn="l">
              <a:buFont typeface="Arial" panose="020B0604020202020204" pitchFamily="34" charset="0"/>
              <a:buChar char="•"/>
            </a:pPr>
            <a:r>
              <a:rPr lang="en-US" dirty="0">
                <a:latin typeface="Arial" charset="0"/>
                <a:ea typeface="Arial" charset="0"/>
                <a:cs typeface="Arial" charset="0"/>
              </a:rPr>
              <a:t>Minority ethnicity communities:</a:t>
            </a:r>
          </a:p>
          <a:p>
            <a:pPr marL="800100" lvl="1" indent="-342900" algn="l">
              <a:buFont typeface="Arial" panose="020B0604020202020204" pitchFamily="34" charset="0"/>
              <a:buChar char="•"/>
            </a:pPr>
            <a:r>
              <a:rPr lang="en-US" dirty="0">
                <a:latin typeface="Arial" charset="0"/>
                <a:ea typeface="Arial" charset="0"/>
                <a:cs typeface="Arial" charset="0"/>
              </a:rPr>
              <a:t>22 Respondents self-identified as belonging to a minority ethnicity group</a:t>
            </a:r>
          </a:p>
          <a:p>
            <a:pPr marL="1257300" lvl="2" indent="-342900" algn="l">
              <a:buFont typeface="Arial" panose="020B0604020202020204" pitchFamily="34" charset="0"/>
              <a:buChar char="•"/>
            </a:pPr>
            <a:endParaRPr lang="en-US" dirty="0">
              <a:latin typeface="Arial" charset="0"/>
              <a:ea typeface="Arial" charset="0"/>
              <a:cs typeface="Arial" charset="0"/>
            </a:endParaRPr>
          </a:p>
        </p:txBody>
      </p:sp>
      <p:graphicFrame>
        <p:nvGraphicFramePr>
          <p:cNvPr id="6" name="Table 5">
            <a:extLst>
              <a:ext uri="{FF2B5EF4-FFF2-40B4-BE49-F238E27FC236}">
                <a16:creationId xmlns:a16="http://schemas.microsoft.com/office/drawing/2014/main" id="{9EB44A62-8660-4673-8092-D8536DFA4B31}"/>
              </a:ext>
            </a:extLst>
          </p:cNvPr>
          <p:cNvGraphicFramePr>
            <a:graphicFrameLocks noGrp="1"/>
          </p:cNvGraphicFramePr>
          <p:nvPr/>
        </p:nvGraphicFramePr>
        <p:xfrm>
          <a:off x="4941393" y="2395330"/>
          <a:ext cx="4838447" cy="3272960"/>
        </p:xfrm>
        <a:graphic>
          <a:graphicData uri="http://schemas.openxmlformats.org/drawingml/2006/table">
            <a:tbl>
              <a:tblPr/>
              <a:tblGrid>
                <a:gridCol w="2668826">
                  <a:extLst>
                    <a:ext uri="{9D8B030D-6E8A-4147-A177-3AD203B41FA5}">
                      <a16:colId xmlns:a16="http://schemas.microsoft.com/office/drawing/2014/main" val="3714015184"/>
                    </a:ext>
                  </a:extLst>
                </a:gridCol>
                <a:gridCol w="2169621">
                  <a:extLst>
                    <a:ext uri="{9D8B030D-6E8A-4147-A177-3AD203B41FA5}">
                      <a16:colId xmlns:a16="http://schemas.microsoft.com/office/drawing/2014/main" val="2277049634"/>
                    </a:ext>
                  </a:extLst>
                </a:gridCol>
              </a:tblGrid>
              <a:tr h="204560">
                <a:tc>
                  <a:txBody>
                    <a:bodyPr/>
                    <a:lstStyle/>
                    <a:p>
                      <a:pPr algn="l" fontAlgn="b"/>
                      <a:r>
                        <a:rPr lang="en-GB" sz="1100" b="1" i="0" u="none" strike="noStrike">
                          <a:solidFill>
                            <a:srgbClr val="000000"/>
                          </a:solidFill>
                          <a:effectLst/>
                          <a:latin typeface="Calibri" panose="020F0502020204030204" pitchFamily="34" charset="0"/>
                        </a:rPr>
                        <a:t>Row Labels</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en-GB" sz="1100" b="1" i="0" u="none" strike="noStrike">
                          <a:solidFill>
                            <a:srgbClr val="000000"/>
                          </a:solidFill>
                          <a:effectLst/>
                          <a:latin typeface="Calibri" panose="020F0502020204030204" pitchFamily="34" charset="0"/>
                        </a:rPr>
                        <a:t>Count of Participant No</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559762587"/>
                  </a:ext>
                </a:extLst>
              </a:tr>
              <a:tr h="204560">
                <a:tc>
                  <a:txBody>
                    <a:bodyPr/>
                    <a:lstStyle/>
                    <a:p>
                      <a:pPr algn="l" fontAlgn="b"/>
                      <a:r>
                        <a:rPr lang="en-GB" sz="1100" b="0" i="0" u="none" strike="noStrike">
                          <a:solidFill>
                            <a:srgbClr val="000000"/>
                          </a:solidFill>
                          <a:effectLst/>
                          <a:latin typeface="Calibri" panose="020F0502020204030204" pitchFamily="34" charset="0"/>
                        </a:rPr>
                        <a:t>White British</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GB" sz="1100" b="0" i="0" u="none" strike="noStrike">
                          <a:solidFill>
                            <a:srgbClr val="000000"/>
                          </a:solidFill>
                          <a:effectLst/>
                          <a:latin typeface="Calibri" panose="020F0502020204030204" pitchFamily="34" charset="0"/>
                        </a:rPr>
                        <a:t>23</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val="1493138643"/>
                  </a:ext>
                </a:extLst>
              </a:tr>
              <a:tr h="204560">
                <a:tc>
                  <a:txBody>
                    <a:bodyPr/>
                    <a:lstStyle/>
                    <a:p>
                      <a:pPr algn="l" fontAlgn="b"/>
                      <a:r>
                        <a:rPr lang="en-GB" sz="1100" b="0" i="0" u="none" strike="noStrike">
                          <a:solidFill>
                            <a:srgbClr val="000000"/>
                          </a:solidFill>
                          <a:effectLst/>
                          <a:latin typeface="Calibri" panose="020F0502020204030204" pitchFamily="34" charset="0"/>
                        </a:rPr>
                        <a:t>Black African</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6</a:t>
                      </a:r>
                    </a:p>
                  </a:txBody>
                  <a:tcPr marL="3810" marR="3810" marT="3810" marB="0" anchor="b">
                    <a:lnL>
                      <a:noFill/>
                    </a:lnL>
                    <a:lnR>
                      <a:noFill/>
                    </a:lnR>
                    <a:lnT>
                      <a:noFill/>
                    </a:lnT>
                    <a:lnB>
                      <a:noFill/>
                    </a:lnB>
                  </a:tcPr>
                </a:tc>
                <a:extLst>
                  <a:ext uri="{0D108BD9-81ED-4DB2-BD59-A6C34878D82A}">
                    <a16:rowId xmlns:a16="http://schemas.microsoft.com/office/drawing/2014/main" val="4138369249"/>
                  </a:ext>
                </a:extLst>
              </a:tr>
              <a:tr h="204560">
                <a:tc>
                  <a:txBody>
                    <a:bodyPr/>
                    <a:lstStyle/>
                    <a:p>
                      <a:pPr algn="l" fontAlgn="b"/>
                      <a:r>
                        <a:rPr lang="en-GB" sz="1100" b="0" i="0" u="none" strike="noStrike">
                          <a:solidFill>
                            <a:srgbClr val="000000"/>
                          </a:solidFill>
                          <a:effectLst/>
                          <a:latin typeface="Calibri" panose="020F0502020204030204" pitchFamily="34" charset="0"/>
                        </a:rPr>
                        <a:t>White English</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5</a:t>
                      </a:r>
                    </a:p>
                  </a:txBody>
                  <a:tcPr marL="3810" marR="3810" marT="3810" marB="0" anchor="b">
                    <a:lnL>
                      <a:noFill/>
                    </a:lnL>
                    <a:lnR>
                      <a:noFill/>
                    </a:lnR>
                    <a:lnT>
                      <a:noFill/>
                    </a:lnT>
                    <a:lnB>
                      <a:noFill/>
                    </a:lnB>
                  </a:tcPr>
                </a:tc>
                <a:extLst>
                  <a:ext uri="{0D108BD9-81ED-4DB2-BD59-A6C34878D82A}">
                    <a16:rowId xmlns:a16="http://schemas.microsoft.com/office/drawing/2014/main" val="171483367"/>
                  </a:ext>
                </a:extLst>
              </a:tr>
              <a:tr h="204560">
                <a:tc>
                  <a:txBody>
                    <a:bodyPr/>
                    <a:lstStyle/>
                    <a:p>
                      <a:pPr algn="l" fontAlgn="b"/>
                      <a:r>
                        <a:rPr lang="en-GB" sz="1100" b="0" i="0" u="none" strike="noStrike">
                          <a:solidFill>
                            <a:srgbClr val="000000"/>
                          </a:solidFill>
                          <a:effectLst/>
                          <a:latin typeface="Calibri" panose="020F0502020204030204" pitchFamily="34" charset="0"/>
                        </a:rPr>
                        <a:t>Pakistani</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4</a:t>
                      </a:r>
                    </a:p>
                  </a:txBody>
                  <a:tcPr marL="3810" marR="3810" marT="3810" marB="0" anchor="b">
                    <a:lnL>
                      <a:noFill/>
                    </a:lnL>
                    <a:lnR>
                      <a:noFill/>
                    </a:lnR>
                    <a:lnT>
                      <a:noFill/>
                    </a:lnT>
                    <a:lnB>
                      <a:noFill/>
                    </a:lnB>
                  </a:tcPr>
                </a:tc>
                <a:extLst>
                  <a:ext uri="{0D108BD9-81ED-4DB2-BD59-A6C34878D82A}">
                    <a16:rowId xmlns:a16="http://schemas.microsoft.com/office/drawing/2014/main" val="2770739065"/>
                  </a:ext>
                </a:extLst>
              </a:tr>
              <a:tr h="204560">
                <a:tc>
                  <a:txBody>
                    <a:bodyPr/>
                    <a:lstStyle/>
                    <a:p>
                      <a:pPr algn="l" fontAlgn="b"/>
                      <a:r>
                        <a:rPr lang="en-GB" sz="1100" b="0" i="0" u="none" strike="noStrike">
                          <a:solidFill>
                            <a:srgbClr val="000000"/>
                          </a:solidFill>
                          <a:effectLst/>
                          <a:latin typeface="Calibri" panose="020F0502020204030204" pitchFamily="34" charset="0"/>
                        </a:rPr>
                        <a:t>White Other</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3</a:t>
                      </a:r>
                    </a:p>
                  </a:txBody>
                  <a:tcPr marL="3810" marR="3810" marT="3810" marB="0" anchor="b">
                    <a:lnL>
                      <a:noFill/>
                    </a:lnL>
                    <a:lnR>
                      <a:noFill/>
                    </a:lnR>
                    <a:lnT>
                      <a:noFill/>
                    </a:lnT>
                    <a:lnB>
                      <a:noFill/>
                    </a:lnB>
                  </a:tcPr>
                </a:tc>
                <a:extLst>
                  <a:ext uri="{0D108BD9-81ED-4DB2-BD59-A6C34878D82A}">
                    <a16:rowId xmlns:a16="http://schemas.microsoft.com/office/drawing/2014/main" val="2668597322"/>
                  </a:ext>
                </a:extLst>
              </a:tr>
              <a:tr h="204560">
                <a:tc>
                  <a:txBody>
                    <a:bodyPr/>
                    <a:lstStyle/>
                    <a:p>
                      <a:pPr algn="l" fontAlgn="b"/>
                      <a:r>
                        <a:rPr lang="en-GB" sz="1100" b="0" i="0" u="none" strike="noStrike" dirty="0">
                          <a:solidFill>
                            <a:srgbClr val="000000"/>
                          </a:solidFill>
                          <a:effectLst/>
                          <a:latin typeface="Calibri" panose="020F0502020204030204" pitchFamily="34" charset="0"/>
                        </a:rPr>
                        <a:t>Prefer Not to Say</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2</a:t>
                      </a:r>
                    </a:p>
                  </a:txBody>
                  <a:tcPr marL="3810" marR="3810" marT="3810" marB="0" anchor="b">
                    <a:lnL>
                      <a:noFill/>
                    </a:lnL>
                    <a:lnR>
                      <a:noFill/>
                    </a:lnR>
                    <a:lnT>
                      <a:noFill/>
                    </a:lnT>
                    <a:lnB>
                      <a:noFill/>
                    </a:lnB>
                  </a:tcPr>
                </a:tc>
                <a:extLst>
                  <a:ext uri="{0D108BD9-81ED-4DB2-BD59-A6C34878D82A}">
                    <a16:rowId xmlns:a16="http://schemas.microsoft.com/office/drawing/2014/main" val="3396558733"/>
                  </a:ext>
                </a:extLst>
              </a:tr>
              <a:tr h="204560">
                <a:tc>
                  <a:txBody>
                    <a:bodyPr/>
                    <a:lstStyle/>
                    <a:p>
                      <a:pPr algn="l" fontAlgn="b"/>
                      <a:r>
                        <a:rPr lang="en-GB" sz="1100" b="0" i="0" u="none" strike="noStrike">
                          <a:solidFill>
                            <a:srgbClr val="000000"/>
                          </a:solidFill>
                          <a:effectLst/>
                          <a:latin typeface="Calibri" panose="020F0502020204030204" pitchFamily="34" charset="0"/>
                        </a:rPr>
                        <a:t>Indian</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2</a:t>
                      </a:r>
                    </a:p>
                  </a:txBody>
                  <a:tcPr marL="3810" marR="3810" marT="3810" marB="0" anchor="b">
                    <a:lnL>
                      <a:noFill/>
                    </a:lnL>
                    <a:lnR>
                      <a:noFill/>
                    </a:lnR>
                    <a:lnT>
                      <a:noFill/>
                    </a:lnT>
                    <a:lnB>
                      <a:noFill/>
                    </a:lnB>
                  </a:tcPr>
                </a:tc>
                <a:extLst>
                  <a:ext uri="{0D108BD9-81ED-4DB2-BD59-A6C34878D82A}">
                    <a16:rowId xmlns:a16="http://schemas.microsoft.com/office/drawing/2014/main" val="3471644335"/>
                  </a:ext>
                </a:extLst>
              </a:tr>
              <a:tr h="204560">
                <a:tc>
                  <a:txBody>
                    <a:bodyPr/>
                    <a:lstStyle/>
                    <a:p>
                      <a:pPr algn="l" fontAlgn="b"/>
                      <a:r>
                        <a:rPr lang="en-GB" sz="1100" b="0" i="0" u="none" strike="noStrike" dirty="0">
                          <a:solidFill>
                            <a:srgbClr val="000000"/>
                          </a:solidFill>
                          <a:effectLst/>
                          <a:latin typeface="Calibri" panose="020F0502020204030204" pitchFamily="34" charset="0"/>
                        </a:rPr>
                        <a:t>Asian</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a:noFill/>
                    </a:lnB>
                  </a:tcPr>
                </a:tc>
                <a:extLst>
                  <a:ext uri="{0D108BD9-81ED-4DB2-BD59-A6C34878D82A}">
                    <a16:rowId xmlns:a16="http://schemas.microsoft.com/office/drawing/2014/main" val="4292823003"/>
                  </a:ext>
                </a:extLst>
              </a:tr>
              <a:tr h="204560">
                <a:tc>
                  <a:txBody>
                    <a:bodyPr/>
                    <a:lstStyle/>
                    <a:p>
                      <a:pPr algn="l" fontAlgn="b"/>
                      <a:r>
                        <a:rPr lang="en-GB" sz="1100" b="0" i="0" u="none" strike="noStrike">
                          <a:solidFill>
                            <a:srgbClr val="000000"/>
                          </a:solidFill>
                          <a:effectLst/>
                          <a:latin typeface="Calibri" panose="020F0502020204030204" pitchFamily="34" charset="0"/>
                        </a:rPr>
                        <a:t>Mixed/Asian</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a:noFill/>
                    </a:lnB>
                  </a:tcPr>
                </a:tc>
                <a:extLst>
                  <a:ext uri="{0D108BD9-81ED-4DB2-BD59-A6C34878D82A}">
                    <a16:rowId xmlns:a16="http://schemas.microsoft.com/office/drawing/2014/main" val="3258757240"/>
                  </a:ext>
                </a:extLst>
              </a:tr>
              <a:tr h="204560">
                <a:tc>
                  <a:txBody>
                    <a:bodyPr/>
                    <a:lstStyle/>
                    <a:p>
                      <a:pPr algn="l" fontAlgn="b"/>
                      <a:r>
                        <a:rPr lang="en-GB" sz="1100" b="0" i="0" u="none" strike="noStrike">
                          <a:solidFill>
                            <a:srgbClr val="000000"/>
                          </a:solidFill>
                          <a:effectLst/>
                          <a:latin typeface="Calibri" panose="020F0502020204030204" pitchFamily="34" charset="0"/>
                        </a:rPr>
                        <a:t>Arab</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a:noFill/>
                    </a:lnB>
                  </a:tcPr>
                </a:tc>
                <a:extLst>
                  <a:ext uri="{0D108BD9-81ED-4DB2-BD59-A6C34878D82A}">
                    <a16:rowId xmlns:a16="http://schemas.microsoft.com/office/drawing/2014/main" val="2334993213"/>
                  </a:ext>
                </a:extLst>
              </a:tr>
              <a:tr h="204560">
                <a:tc>
                  <a:txBody>
                    <a:bodyPr/>
                    <a:lstStyle/>
                    <a:p>
                      <a:pPr algn="l" fontAlgn="b"/>
                      <a:r>
                        <a:rPr lang="en-GB" sz="1100" b="0" i="0" u="none" strike="noStrike">
                          <a:solidFill>
                            <a:srgbClr val="000000"/>
                          </a:solidFill>
                          <a:effectLst/>
                          <a:latin typeface="Calibri" panose="020F0502020204030204" pitchFamily="34" charset="0"/>
                        </a:rPr>
                        <a:t>Mixed/Caribbean</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a:noFill/>
                    </a:lnB>
                  </a:tcPr>
                </a:tc>
                <a:extLst>
                  <a:ext uri="{0D108BD9-81ED-4DB2-BD59-A6C34878D82A}">
                    <a16:rowId xmlns:a16="http://schemas.microsoft.com/office/drawing/2014/main" val="3715139994"/>
                  </a:ext>
                </a:extLst>
              </a:tr>
              <a:tr h="204560">
                <a:tc>
                  <a:txBody>
                    <a:bodyPr/>
                    <a:lstStyle/>
                    <a:p>
                      <a:pPr algn="l" fontAlgn="b"/>
                      <a:r>
                        <a:rPr lang="en-GB" sz="1100" b="0" i="0" u="none" strike="noStrike">
                          <a:solidFill>
                            <a:srgbClr val="000000"/>
                          </a:solidFill>
                          <a:effectLst/>
                          <a:latin typeface="Calibri" panose="020F0502020204030204" pitchFamily="34" charset="0"/>
                        </a:rPr>
                        <a:t>British Pakistani</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a:noFill/>
                    </a:lnB>
                  </a:tcPr>
                </a:tc>
                <a:extLst>
                  <a:ext uri="{0D108BD9-81ED-4DB2-BD59-A6C34878D82A}">
                    <a16:rowId xmlns:a16="http://schemas.microsoft.com/office/drawing/2014/main" val="3718322721"/>
                  </a:ext>
                </a:extLst>
              </a:tr>
              <a:tr h="204560">
                <a:tc>
                  <a:txBody>
                    <a:bodyPr/>
                    <a:lstStyle/>
                    <a:p>
                      <a:pPr algn="l" fontAlgn="b"/>
                      <a:r>
                        <a:rPr lang="en-GB" sz="1100" b="0" i="0" u="none" strike="noStrike">
                          <a:solidFill>
                            <a:srgbClr val="000000"/>
                          </a:solidFill>
                          <a:effectLst/>
                          <a:latin typeface="Calibri" panose="020F0502020204030204" pitchFamily="34" charset="0"/>
                        </a:rPr>
                        <a:t>African/Mixed</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a:noFill/>
                    </a:lnB>
                  </a:tcPr>
                </a:tc>
                <a:extLst>
                  <a:ext uri="{0D108BD9-81ED-4DB2-BD59-A6C34878D82A}">
                    <a16:rowId xmlns:a16="http://schemas.microsoft.com/office/drawing/2014/main" val="3197285927"/>
                  </a:ext>
                </a:extLst>
              </a:tr>
              <a:tr h="204560">
                <a:tc>
                  <a:txBody>
                    <a:bodyPr/>
                    <a:lstStyle/>
                    <a:p>
                      <a:pPr algn="l" fontAlgn="b"/>
                      <a:r>
                        <a:rPr lang="en-GB" sz="1100" b="0" i="0" u="none" strike="noStrike">
                          <a:solidFill>
                            <a:srgbClr val="000000"/>
                          </a:solidFill>
                          <a:effectLst/>
                          <a:latin typeface="Calibri" panose="020F0502020204030204" pitchFamily="34" charset="0"/>
                        </a:rPr>
                        <a:t>Mixed British/Black Caribbean</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3222167071"/>
                  </a:ext>
                </a:extLst>
              </a:tr>
              <a:tr h="204560">
                <a:tc>
                  <a:txBody>
                    <a:bodyPr/>
                    <a:lstStyle/>
                    <a:p>
                      <a:pPr algn="l" fontAlgn="b"/>
                      <a:r>
                        <a:rPr lang="en-GB" sz="1100" b="1" i="0" u="none" strike="noStrike">
                          <a:solidFill>
                            <a:srgbClr val="000000"/>
                          </a:solidFill>
                          <a:effectLst/>
                          <a:latin typeface="Calibri" panose="020F0502020204030204" pitchFamily="34" charset="0"/>
                        </a:rPr>
                        <a:t>Grand Total</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GB" sz="1100" b="1" i="0" u="none" strike="noStrike" dirty="0">
                          <a:solidFill>
                            <a:srgbClr val="000000"/>
                          </a:solidFill>
                          <a:effectLst/>
                          <a:latin typeface="Calibri" panose="020F0502020204030204" pitchFamily="34" charset="0"/>
                        </a:rPr>
                        <a:t>52</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val="3747349740"/>
                  </a:ext>
                </a:extLst>
              </a:tr>
            </a:tbl>
          </a:graphicData>
        </a:graphic>
      </p:graphicFrame>
    </p:spTree>
    <p:extLst>
      <p:ext uri="{BB962C8B-B14F-4D97-AF65-F5344CB8AC3E}">
        <p14:creationId xmlns:p14="http://schemas.microsoft.com/office/powerpoint/2010/main" val="638611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365" y="1565341"/>
            <a:ext cx="11536018" cy="829989"/>
          </a:xfrm>
        </p:spPr>
        <p:txBody>
          <a:bodyPr anchor="ctr" anchorCtr="0">
            <a:normAutofit/>
          </a:bodyPr>
          <a:lstStyle/>
          <a:p>
            <a:pPr algn="l"/>
            <a:r>
              <a:rPr lang="en-US" sz="4000" b="1" dirty="0">
                <a:latin typeface="Arial" charset="0"/>
                <a:ea typeface="Arial" charset="0"/>
                <a:cs typeface="Arial" charset="0"/>
              </a:rPr>
              <a:t>Recruitment of ‘Target’ Groups</a:t>
            </a:r>
          </a:p>
        </p:txBody>
      </p:sp>
      <p:sp>
        <p:nvSpPr>
          <p:cNvPr id="3" name="Subtitle 2"/>
          <p:cNvSpPr>
            <a:spLocks noGrp="1"/>
          </p:cNvSpPr>
          <p:nvPr>
            <p:ph type="subTitle" idx="1"/>
          </p:nvPr>
        </p:nvSpPr>
        <p:spPr>
          <a:xfrm>
            <a:off x="321365" y="2515398"/>
            <a:ext cx="5774635" cy="3130028"/>
          </a:xfrm>
        </p:spPr>
        <p:txBody>
          <a:bodyPr>
            <a:normAutofit/>
          </a:bodyPr>
          <a:lstStyle/>
          <a:p>
            <a:pPr marL="342900" indent="-342900" algn="l">
              <a:buFont typeface="Arial" panose="020B0604020202020204" pitchFamily="34" charset="0"/>
              <a:buChar char="•"/>
            </a:pPr>
            <a:r>
              <a:rPr lang="en-US" dirty="0">
                <a:latin typeface="Arial" charset="0"/>
                <a:ea typeface="Arial" charset="0"/>
                <a:cs typeface="Arial" charset="0"/>
              </a:rPr>
              <a:t>18-30 year </a:t>
            </a:r>
            <a:r>
              <a:rPr lang="en-US" dirty="0" err="1">
                <a:latin typeface="Arial" charset="0"/>
                <a:ea typeface="Arial" charset="0"/>
                <a:cs typeface="Arial" charset="0"/>
              </a:rPr>
              <a:t>olds</a:t>
            </a:r>
            <a:r>
              <a:rPr lang="en-US" dirty="0">
                <a:latin typeface="Arial" charset="0"/>
                <a:ea typeface="Arial" charset="0"/>
                <a:cs typeface="Arial" charset="0"/>
              </a:rPr>
              <a:t>: 15</a:t>
            </a:r>
            <a:endParaRPr lang="en-US" sz="2400" dirty="0">
              <a:latin typeface="Arial" charset="0"/>
              <a:ea typeface="Arial" charset="0"/>
              <a:cs typeface="Arial" charset="0"/>
            </a:endParaRPr>
          </a:p>
          <a:p>
            <a:pPr marL="342900" indent="-342900" algn="l">
              <a:buFont typeface="Arial" panose="020B0604020202020204" pitchFamily="34" charset="0"/>
              <a:buChar char="•"/>
            </a:pPr>
            <a:r>
              <a:rPr lang="en-US" dirty="0">
                <a:latin typeface="Arial" charset="0"/>
                <a:ea typeface="Arial" charset="0"/>
                <a:cs typeface="Arial" charset="0"/>
              </a:rPr>
              <a:t>Those aged 51+:</a:t>
            </a:r>
            <a:r>
              <a:rPr lang="en-US" sz="2000" dirty="0">
                <a:latin typeface="Arial" charset="0"/>
                <a:ea typeface="Arial" charset="0"/>
                <a:cs typeface="Arial" charset="0"/>
              </a:rPr>
              <a:t> </a:t>
            </a:r>
            <a:r>
              <a:rPr lang="en-US" dirty="0">
                <a:latin typeface="Arial" charset="0"/>
                <a:ea typeface="Arial" charset="0"/>
                <a:cs typeface="Arial" charset="0"/>
              </a:rPr>
              <a:t>20</a:t>
            </a:r>
          </a:p>
          <a:p>
            <a:pPr marL="342900" indent="-342900" algn="l">
              <a:buFont typeface="Arial" panose="020B0604020202020204" pitchFamily="34" charset="0"/>
              <a:buChar char="•"/>
            </a:pPr>
            <a:r>
              <a:rPr lang="en-US" sz="2400" dirty="0">
                <a:latin typeface="Arial" charset="0"/>
                <a:ea typeface="Arial" charset="0"/>
                <a:cs typeface="Arial" charset="0"/>
              </a:rPr>
              <a:t>Place Based: (TS1/TS3): 23</a:t>
            </a:r>
          </a:p>
        </p:txBody>
      </p:sp>
      <p:graphicFrame>
        <p:nvGraphicFramePr>
          <p:cNvPr id="9" name="Table 8">
            <a:extLst>
              <a:ext uri="{FF2B5EF4-FFF2-40B4-BE49-F238E27FC236}">
                <a16:creationId xmlns:a16="http://schemas.microsoft.com/office/drawing/2014/main" id="{975FBFF1-760A-45C5-AC50-7C498102569B}"/>
              </a:ext>
            </a:extLst>
          </p:cNvPr>
          <p:cNvGraphicFramePr>
            <a:graphicFrameLocks noGrp="1"/>
          </p:cNvGraphicFramePr>
          <p:nvPr/>
        </p:nvGraphicFramePr>
        <p:xfrm>
          <a:off x="4889500" y="2395330"/>
          <a:ext cx="4454336" cy="3250098"/>
        </p:xfrm>
        <a:graphic>
          <a:graphicData uri="http://schemas.openxmlformats.org/drawingml/2006/table">
            <a:tbl>
              <a:tblPr/>
              <a:tblGrid>
                <a:gridCol w="843979">
                  <a:extLst>
                    <a:ext uri="{9D8B030D-6E8A-4147-A177-3AD203B41FA5}">
                      <a16:colId xmlns:a16="http://schemas.microsoft.com/office/drawing/2014/main" val="428557485"/>
                    </a:ext>
                  </a:extLst>
                </a:gridCol>
                <a:gridCol w="3610357">
                  <a:extLst>
                    <a:ext uri="{9D8B030D-6E8A-4147-A177-3AD203B41FA5}">
                      <a16:colId xmlns:a16="http://schemas.microsoft.com/office/drawing/2014/main" val="392379459"/>
                    </a:ext>
                  </a:extLst>
                </a:gridCol>
              </a:tblGrid>
              <a:tr h="361122">
                <a:tc>
                  <a:txBody>
                    <a:bodyPr/>
                    <a:lstStyle/>
                    <a:p>
                      <a:pPr algn="l" fontAlgn="b"/>
                      <a:r>
                        <a:rPr lang="en-GB" sz="1100" b="1" i="0" u="none" strike="noStrike">
                          <a:solidFill>
                            <a:srgbClr val="FFFFFF"/>
                          </a:solidFill>
                          <a:effectLst/>
                          <a:latin typeface="Calibri" panose="020F0502020204030204" pitchFamily="34" charset="0"/>
                        </a:rPr>
                        <a:t>Area</a:t>
                      </a:r>
                    </a:p>
                  </a:txBody>
                  <a:tcPr marL="3810" marR="3810" marT="381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b"/>
                      <a:r>
                        <a:rPr lang="en-GB" sz="1100" b="1" i="0" u="none" strike="noStrike">
                          <a:solidFill>
                            <a:srgbClr val="FFFFFF"/>
                          </a:solidFill>
                          <a:effectLst/>
                          <a:latin typeface="Calibri" panose="020F0502020204030204" pitchFamily="34" charset="0"/>
                        </a:rPr>
                        <a:t>Distinct Count of Participant No</a:t>
                      </a:r>
                    </a:p>
                  </a:txBody>
                  <a:tcPr marL="3810" marR="3810" marT="381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extLst>
                  <a:ext uri="{0D108BD9-81ED-4DB2-BD59-A6C34878D82A}">
                    <a16:rowId xmlns:a16="http://schemas.microsoft.com/office/drawing/2014/main" val="174883704"/>
                  </a:ext>
                </a:extLst>
              </a:tr>
              <a:tr h="361122">
                <a:tc>
                  <a:txBody>
                    <a:bodyPr/>
                    <a:lstStyle/>
                    <a:p>
                      <a:pPr algn="l" fontAlgn="b"/>
                      <a:r>
                        <a:rPr lang="en-GB" sz="1100" b="0" i="0" u="none" strike="noStrike">
                          <a:solidFill>
                            <a:srgbClr val="000000"/>
                          </a:solidFill>
                          <a:effectLst/>
                          <a:latin typeface="Calibri" panose="020F0502020204030204" pitchFamily="34" charset="0"/>
                        </a:rPr>
                        <a:t>TS5</a:t>
                      </a:r>
                    </a:p>
                  </a:txBody>
                  <a:tcPr marL="3810" marR="3810" marT="381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GB" sz="1100" b="0" i="0" u="none" strike="noStrike">
                          <a:solidFill>
                            <a:srgbClr val="000000"/>
                          </a:solidFill>
                          <a:effectLst/>
                          <a:latin typeface="Calibri" panose="020F0502020204030204" pitchFamily="34" charset="0"/>
                        </a:rPr>
                        <a:t>12</a:t>
                      </a:r>
                    </a:p>
                  </a:txBody>
                  <a:tcPr marL="3810" marR="3810" marT="381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3010782165"/>
                  </a:ext>
                </a:extLst>
              </a:tr>
              <a:tr h="361122">
                <a:tc>
                  <a:txBody>
                    <a:bodyPr/>
                    <a:lstStyle/>
                    <a:p>
                      <a:pPr algn="l" fontAlgn="b"/>
                      <a:r>
                        <a:rPr lang="en-GB" sz="1100" b="0" i="0" u="none" strike="noStrike">
                          <a:solidFill>
                            <a:srgbClr val="000000"/>
                          </a:solidFill>
                          <a:effectLst/>
                          <a:latin typeface="Calibri" panose="020F0502020204030204" pitchFamily="34" charset="0"/>
                        </a:rPr>
                        <a:t>TS3</a:t>
                      </a:r>
                    </a:p>
                  </a:txBody>
                  <a:tcPr marL="3810" marR="3810" marT="381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Calibri" panose="020F0502020204030204" pitchFamily="34" charset="0"/>
                        </a:rPr>
                        <a:t>12</a:t>
                      </a:r>
                    </a:p>
                  </a:txBody>
                  <a:tcPr marL="3810" marR="3810" marT="381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345075349"/>
                  </a:ext>
                </a:extLst>
              </a:tr>
              <a:tr h="361122">
                <a:tc>
                  <a:txBody>
                    <a:bodyPr/>
                    <a:lstStyle/>
                    <a:p>
                      <a:pPr algn="l" fontAlgn="b"/>
                      <a:r>
                        <a:rPr lang="en-GB" sz="1100" b="0" i="0" u="none" strike="noStrike">
                          <a:solidFill>
                            <a:srgbClr val="000000"/>
                          </a:solidFill>
                          <a:effectLst/>
                          <a:latin typeface="Calibri" panose="020F0502020204030204" pitchFamily="34" charset="0"/>
                        </a:rPr>
                        <a:t>TS1</a:t>
                      </a:r>
                    </a:p>
                  </a:txBody>
                  <a:tcPr marL="3810" marR="3810" marT="381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GB" sz="1100" b="0" i="0" u="none" strike="noStrike">
                          <a:solidFill>
                            <a:srgbClr val="000000"/>
                          </a:solidFill>
                          <a:effectLst/>
                          <a:latin typeface="Calibri" panose="020F0502020204030204" pitchFamily="34" charset="0"/>
                        </a:rPr>
                        <a:t>11</a:t>
                      </a:r>
                    </a:p>
                  </a:txBody>
                  <a:tcPr marL="3810" marR="3810" marT="381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518205900"/>
                  </a:ext>
                </a:extLst>
              </a:tr>
              <a:tr h="361122">
                <a:tc>
                  <a:txBody>
                    <a:bodyPr/>
                    <a:lstStyle/>
                    <a:p>
                      <a:pPr algn="l" fontAlgn="b"/>
                      <a:r>
                        <a:rPr lang="en-GB" sz="1100" b="0" i="0" u="none" strike="noStrike">
                          <a:solidFill>
                            <a:srgbClr val="000000"/>
                          </a:solidFill>
                          <a:effectLst/>
                          <a:latin typeface="Calibri" panose="020F0502020204030204" pitchFamily="34" charset="0"/>
                        </a:rPr>
                        <a:t>TS4</a:t>
                      </a:r>
                    </a:p>
                  </a:txBody>
                  <a:tcPr marL="3810" marR="3810" marT="381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r" fontAlgn="b"/>
                      <a:r>
                        <a:rPr lang="en-GB" sz="1100" b="0" i="0" u="none" strike="noStrike" dirty="0">
                          <a:solidFill>
                            <a:srgbClr val="000000"/>
                          </a:solidFill>
                          <a:effectLst/>
                          <a:latin typeface="Calibri" panose="020F0502020204030204" pitchFamily="34" charset="0"/>
                        </a:rPr>
                        <a:t>8</a:t>
                      </a:r>
                    </a:p>
                  </a:txBody>
                  <a:tcPr marL="3810" marR="3810" marT="381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3536618758"/>
                  </a:ext>
                </a:extLst>
              </a:tr>
              <a:tr h="361122">
                <a:tc>
                  <a:txBody>
                    <a:bodyPr/>
                    <a:lstStyle/>
                    <a:p>
                      <a:pPr algn="l" fontAlgn="b"/>
                      <a:r>
                        <a:rPr lang="en-GB" sz="1100" b="0" i="0" u="none" strike="noStrike">
                          <a:solidFill>
                            <a:srgbClr val="000000"/>
                          </a:solidFill>
                          <a:effectLst/>
                          <a:latin typeface="Calibri" panose="020F0502020204030204" pitchFamily="34" charset="0"/>
                        </a:rPr>
                        <a:t>TS7</a:t>
                      </a:r>
                    </a:p>
                  </a:txBody>
                  <a:tcPr marL="3810" marR="3810" marT="381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GB" sz="1100" b="0" i="0" u="none" strike="noStrike">
                          <a:solidFill>
                            <a:srgbClr val="000000"/>
                          </a:solidFill>
                          <a:effectLst/>
                          <a:latin typeface="Calibri" panose="020F0502020204030204" pitchFamily="34" charset="0"/>
                        </a:rPr>
                        <a:t>5</a:t>
                      </a:r>
                    </a:p>
                  </a:txBody>
                  <a:tcPr marL="3810" marR="3810" marT="381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413394741"/>
                  </a:ext>
                </a:extLst>
              </a:tr>
              <a:tr h="361122">
                <a:tc>
                  <a:txBody>
                    <a:bodyPr/>
                    <a:lstStyle/>
                    <a:p>
                      <a:pPr algn="l" fontAlgn="b"/>
                      <a:r>
                        <a:rPr lang="en-GB" sz="1100" b="0" i="0" u="none" strike="noStrike">
                          <a:solidFill>
                            <a:srgbClr val="000000"/>
                          </a:solidFill>
                          <a:effectLst/>
                          <a:latin typeface="Calibri" panose="020F0502020204030204" pitchFamily="34" charset="0"/>
                        </a:rPr>
                        <a:t>TS8</a:t>
                      </a:r>
                    </a:p>
                  </a:txBody>
                  <a:tcPr marL="3810" marR="3810" marT="381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Calibri" panose="020F0502020204030204" pitchFamily="34" charset="0"/>
                        </a:rPr>
                        <a:t>2</a:t>
                      </a:r>
                    </a:p>
                  </a:txBody>
                  <a:tcPr marL="3810" marR="3810" marT="381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3179917574"/>
                  </a:ext>
                </a:extLst>
              </a:tr>
              <a:tr h="361122">
                <a:tc>
                  <a:txBody>
                    <a:bodyPr/>
                    <a:lstStyle/>
                    <a:p>
                      <a:pPr algn="l" fontAlgn="b"/>
                      <a:r>
                        <a:rPr lang="en-GB" sz="1100" b="0" i="0" u="none" strike="noStrike">
                          <a:solidFill>
                            <a:srgbClr val="000000"/>
                          </a:solidFill>
                          <a:effectLst/>
                          <a:latin typeface="Calibri" panose="020F0502020204030204" pitchFamily="34" charset="0"/>
                        </a:rPr>
                        <a:t>TS2</a:t>
                      </a:r>
                    </a:p>
                  </a:txBody>
                  <a:tcPr marL="3810" marR="3810" marT="381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4107451048"/>
                  </a:ext>
                </a:extLst>
              </a:tr>
              <a:tr h="361122">
                <a:tc>
                  <a:txBody>
                    <a:bodyPr/>
                    <a:lstStyle/>
                    <a:p>
                      <a:pPr algn="l" fontAlgn="b"/>
                      <a:r>
                        <a:rPr lang="en-GB" sz="1100" b="0" i="0" u="none" strike="noStrike">
                          <a:solidFill>
                            <a:srgbClr val="000000"/>
                          </a:solidFill>
                          <a:effectLst/>
                          <a:latin typeface="Calibri" panose="020F0502020204030204" pitchFamily="34" charset="0"/>
                        </a:rPr>
                        <a:t>TS6</a:t>
                      </a:r>
                    </a:p>
                  </a:txBody>
                  <a:tcPr marL="3810" marR="3810" marT="381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r" fontAlgn="b"/>
                      <a:r>
                        <a:rPr lang="en-GB" sz="1100" b="0" i="0" u="none" strike="noStrike" dirty="0">
                          <a:solidFill>
                            <a:srgbClr val="000000"/>
                          </a:solidFill>
                          <a:effectLst/>
                          <a:latin typeface="Calibri" panose="020F0502020204030204" pitchFamily="34" charset="0"/>
                        </a:rPr>
                        <a:t>1</a:t>
                      </a:r>
                    </a:p>
                  </a:txBody>
                  <a:tcPr marL="3810" marR="3810" marT="381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299917562"/>
                  </a:ext>
                </a:extLst>
              </a:tr>
            </a:tbl>
          </a:graphicData>
        </a:graphic>
      </p:graphicFrame>
    </p:spTree>
    <p:extLst>
      <p:ext uri="{BB962C8B-B14F-4D97-AF65-F5344CB8AC3E}">
        <p14:creationId xmlns:p14="http://schemas.microsoft.com/office/powerpoint/2010/main" val="2067455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365" y="1565341"/>
            <a:ext cx="11536018" cy="829989"/>
          </a:xfrm>
        </p:spPr>
        <p:txBody>
          <a:bodyPr anchor="ctr" anchorCtr="0">
            <a:normAutofit/>
          </a:bodyPr>
          <a:lstStyle/>
          <a:p>
            <a:pPr algn="l"/>
            <a:r>
              <a:rPr lang="en-US" sz="4000" b="1" dirty="0">
                <a:latin typeface="Arial" charset="0"/>
                <a:ea typeface="Arial" charset="0"/>
                <a:cs typeface="Arial" charset="0"/>
              </a:rPr>
              <a:t>Participants</a:t>
            </a:r>
          </a:p>
        </p:txBody>
      </p:sp>
      <p:sp>
        <p:nvSpPr>
          <p:cNvPr id="3" name="Subtitle 2"/>
          <p:cNvSpPr>
            <a:spLocks noGrp="1"/>
          </p:cNvSpPr>
          <p:nvPr>
            <p:ph type="subTitle" idx="1"/>
          </p:nvPr>
        </p:nvSpPr>
        <p:spPr>
          <a:xfrm>
            <a:off x="321365" y="2515398"/>
            <a:ext cx="5025756" cy="3130028"/>
          </a:xfrm>
        </p:spPr>
        <p:txBody>
          <a:bodyPr>
            <a:normAutofit/>
          </a:bodyPr>
          <a:lstStyle/>
          <a:p>
            <a:pPr marL="342900" indent="-342900" algn="l">
              <a:buFont typeface="Arial" panose="020B0604020202020204" pitchFamily="34" charset="0"/>
              <a:buChar char="•"/>
            </a:pPr>
            <a:r>
              <a:rPr lang="en-US" dirty="0">
                <a:latin typeface="Arial" charset="0"/>
                <a:ea typeface="Arial" charset="0"/>
                <a:cs typeface="Arial" charset="0"/>
              </a:rPr>
              <a:t>Gender</a:t>
            </a:r>
          </a:p>
          <a:p>
            <a:pPr marL="800100" lvl="1" indent="-342900" algn="l">
              <a:buFont typeface="Arial" panose="020B0604020202020204" pitchFamily="34" charset="0"/>
              <a:buChar char="•"/>
            </a:pPr>
            <a:r>
              <a:rPr lang="en-US" dirty="0">
                <a:latin typeface="Arial" charset="0"/>
                <a:ea typeface="Arial" charset="0"/>
                <a:cs typeface="Arial" charset="0"/>
              </a:rPr>
              <a:t>26 Female, 25 Male, 1 Non-Binary</a:t>
            </a:r>
          </a:p>
          <a:p>
            <a:pPr marL="342900" indent="-342900" algn="l">
              <a:buFont typeface="Arial" panose="020B0604020202020204" pitchFamily="34" charset="0"/>
              <a:buChar char="•"/>
            </a:pPr>
            <a:r>
              <a:rPr lang="en-US" dirty="0">
                <a:latin typeface="Arial" charset="0"/>
                <a:ea typeface="Arial" charset="0"/>
                <a:cs typeface="Arial" charset="0"/>
              </a:rPr>
              <a:t>Employment Status:</a:t>
            </a:r>
          </a:p>
          <a:p>
            <a:pPr marL="342900" indent="-342900" algn="l">
              <a:buFont typeface="Arial" panose="020B0604020202020204" pitchFamily="34" charset="0"/>
              <a:buChar char="•"/>
            </a:pPr>
            <a:r>
              <a:rPr lang="en-US" dirty="0">
                <a:latin typeface="Arial" charset="0"/>
                <a:ea typeface="Arial" charset="0"/>
                <a:cs typeface="Arial" charset="0"/>
              </a:rPr>
              <a:t>Educational Attainment:</a:t>
            </a:r>
          </a:p>
          <a:p>
            <a:pPr marL="342900" indent="-342900" algn="l">
              <a:buFont typeface="Arial" panose="020B0604020202020204" pitchFamily="34" charset="0"/>
              <a:buChar char="•"/>
            </a:pPr>
            <a:r>
              <a:rPr lang="en-US" dirty="0">
                <a:latin typeface="Arial" charset="0"/>
                <a:ea typeface="Arial" charset="0"/>
                <a:cs typeface="Arial" charset="0"/>
              </a:rPr>
              <a:t>Service engagement:</a:t>
            </a:r>
          </a:p>
          <a:p>
            <a:pPr marL="800100" lvl="1" indent="-342900" algn="l">
              <a:buFont typeface="Arial" panose="020B0604020202020204" pitchFamily="34" charset="0"/>
              <a:buChar char="•"/>
            </a:pPr>
            <a:r>
              <a:rPr lang="en-US" dirty="0">
                <a:latin typeface="Arial" charset="0"/>
                <a:ea typeface="Arial" charset="0"/>
                <a:cs typeface="Arial" charset="0"/>
              </a:rPr>
              <a:t>16 Yes, 35 No, 1 Declined</a:t>
            </a:r>
          </a:p>
          <a:p>
            <a:pPr marL="800100" lvl="1" indent="-342900" algn="l">
              <a:buFont typeface="Arial" panose="020B0604020202020204" pitchFamily="34" charset="0"/>
              <a:buChar char="•"/>
            </a:pPr>
            <a:endParaRPr lang="en-US" dirty="0">
              <a:latin typeface="Arial" charset="0"/>
              <a:ea typeface="Arial" charset="0"/>
              <a:cs typeface="Arial" charset="0"/>
            </a:endParaRPr>
          </a:p>
        </p:txBody>
      </p:sp>
      <p:graphicFrame>
        <p:nvGraphicFramePr>
          <p:cNvPr id="4" name="Table 3">
            <a:extLst>
              <a:ext uri="{FF2B5EF4-FFF2-40B4-BE49-F238E27FC236}">
                <a16:creationId xmlns:a16="http://schemas.microsoft.com/office/drawing/2014/main" id="{DA9078A6-A3C2-4361-A72A-CA9503D9EADE}"/>
              </a:ext>
            </a:extLst>
          </p:cNvPr>
          <p:cNvGraphicFramePr>
            <a:graphicFrameLocks noGrp="1"/>
          </p:cNvGraphicFramePr>
          <p:nvPr/>
        </p:nvGraphicFramePr>
        <p:xfrm>
          <a:off x="5347121" y="2215278"/>
          <a:ext cx="2767422" cy="3307456"/>
        </p:xfrm>
        <a:graphic>
          <a:graphicData uri="http://schemas.openxmlformats.org/drawingml/2006/table">
            <a:tbl>
              <a:tblPr/>
              <a:tblGrid>
                <a:gridCol w="1049187">
                  <a:extLst>
                    <a:ext uri="{9D8B030D-6E8A-4147-A177-3AD203B41FA5}">
                      <a16:colId xmlns:a16="http://schemas.microsoft.com/office/drawing/2014/main" val="4164317874"/>
                    </a:ext>
                  </a:extLst>
                </a:gridCol>
                <a:gridCol w="1718235">
                  <a:extLst>
                    <a:ext uri="{9D8B030D-6E8A-4147-A177-3AD203B41FA5}">
                      <a16:colId xmlns:a16="http://schemas.microsoft.com/office/drawing/2014/main" val="616455857"/>
                    </a:ext>
                  </a:extLst>
                </a:gridCol>
              </a:tblGrid>
              <a:tr h="302396">
                <a:tc>
                  <a:txBody>
                    <a:bodyPr/>
                    <a:lstStyle/>
                    <a:p>
                      <a:pPr algn="l" fontAlgn="b"/>
                      <a:r>
                        <a:rPr lang="en-GB" sz="1100" b="1" i="0" u="none" strike="noStrike">
                          <a:solidFill>
                            <a:srgbClr val="000000"/>
                          </a:solidFill>
                          <a:effectLst/>
                          <a:latin typeface="Calibri" panose="020F0502020204030204" pitchFamily="34" charset="0"/>
                        </a:rPr>
                        <a:t>Row Labels</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en-GB" sz="1100" b="1" i="0" u="none" strike="noStrike" dirty="0">
                          <a:solidFill>
                            <a:srgbClr val="000000"/>
                          </a:solidFill>
                          <a:effectLst/>
                          <a:latin typeface="Calibri" panose="020F0502020204030204" pitchFamily="34" charset="0"/>
                        </a:rPr>
                        <a:t>Count of Participant No</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3437320516"/>
                  </a:ext>
                </a:extLst>
              </a:tr>
              <a:tr h="302396">
                <a:tc>
                  <a:txBody>
                    <a:bodyPr/>
                    <a:lstStyle/>
                    <a:p>
                      <a:pPr algn="l" fontAlgn="b"/>
                      <a:r>
                        <a:rPr lang="en-GB" sz="1100" b="0" i="0" u="none" strike="noStrike">
                          <a:solidFill>
                            <a:srgbClr val="000000"/>
                          </a:solidFill>
                          <a:effectLst/>
                          <a:latin typeface="Calibri" panose="020F0502020204030204" pitchFamily="34" charset="0"/>
                        </a:rPr>
                        <a:t>Unemployed</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GB" sz="1100" b="0" i="0" u="none" strike="noStrike">
                          <a:solidFill>
                            <a:srgbClr val="000000"/>
                          </a:solidFill>
                          <a:effectLst/>
                          <a:latin typeface="Calibri" panose="020F0502020204030204" pitchFamily="34" charset="0"/>
                        </a:rPr>
                        <a:t>24</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val="4102485639"/>
                  </a:ext>
                </a:extLst>
              </a:tr>
              <a:tr h="302396">
                <a:tc>
                  <a:txBody>
                    <a:bodyPr/>
                    <a:lstStyle/>
                    <a:p>
                      <a:pPr algn="l" fontAlgn="b"/>
                      <a:r>
                        <a:rPr lang="en-GB" sz="1100" b="0" i="0" u="none" strike="noStrike">
                          <a:solidFill>
                            <a:srgbClr val="000000"/>
                          </a:solidFill>
                          <a:effectLst/>
                          <a:latin typeface="Calibri" panose="020F0502020204030204" pitchFamily="34" charset="0"/>
                        </a:rPr>
                        <a:t>Employed</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11</a:t>
                      </a:r>
                    </a:p>
                  </a:txBody>
                  <a:tcPr marL="3810" marR="3810" marT="3810" marB="0" anchor="b">
                    <a:lnL>
                      <a:noFill/>
                    </a:lnL>
                    <a:lnR>
                      <a:noFill/>
                    </a:lnR>
                    <a:lnT>
                      <a:noFill/>
                    </a:lnT>
                    <a:lnB>
                      <a:noFill/>
                    </a:lnB>
                  </a:tcPr>
                </a:tc>
                <a:extLst>
                  <a:ext uri="{0D108BD9-81ED-4DB2-BD59-A6C34878D82A}">
                    <a16:rowId xmlns:a16="http://schemas.microsoft.com/office/drawing/2014/main" val="163940216"/>
                  </a:ext>
                </a:extLst>
              </a:tr>
              <a:tr h="302396">
                <a:tc>
                  <a:txBody>
                    <a:bodyPr/>
                    <a:lstStyle/>
                    <a:p>
                      <a:pPr algn="l" fontAlgn="b"/>
                      <a:r>
                        <a:rPr lang="en-GB" sz="1100" b="0" i="0" u="none" strike="noStrike">
                          <a:solidFill>
                            <a:srgbClr val="000000"/>
                          </a:solidFill>
                          <a:effectLst/>
                          <a:latin typeface="Calibri" panose="020F0502020204030204" pitchFamily="34" charset="0"/>
                        </a:rPr>
                        <a:t>Yes</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5</a:t>
                      </a:r>
                    </a:p>
                  </a:txBody>
                  <a:tcPr marL="3810" marR="3810" marT="3810" marB="0" anchor="b">
                    <a:lnL>
                      <a:noFill/>
                    </a:lnL>
                    <a:lnR>
                      <a:noFill/>
                    </a:lnR>
                    <a:lnT>
                      <a:noFill/>
                    </a:lnT>
                    <a:lnB>
                      <a:noFill/>
                    </a:lnB>
                  </a:tcPr>
                </a:tc>
                <a:extLst>
                  <a:ext uri="{0D108BD9-81ED-4DB2-BD59-A6C34878D82A}">
                    <a16:rowId xmlns:a16="http://schemas.microsoft.com/office/drawing/2014/main" val="3444885118"/>
                  </a:ext>
                </a:extLst>
              </a:tr>
              <a:tr h="283496">
                <a:tc>
                  <a:txBody>
                    <a:bodyPr/>
                    <a:lstStyle/>
                    <a:p>
                      <a:pPr algn="l" fontAlgn="b"/>
                      <a:r>
                        <a:rPr lang="en-GB" sz="1100" b="0" i="0" u="none" strike="noStrike">
                          <a:solidFill>
                            <a:srgbClr val="000000"/>
                          </a:solidFill>
                          <a:effectLst/>
                          <a:latin typeface="Calibri" panose="020F0502020204030204" pitchFamily="34" charset="0"/>
                        </a:rPr>
                        <a:t>Retired</a:t>
                      </a:r>
                    </a:p>
                  </a:txBody>
                  <a:tcPr marL="3810" marR="3810" marT="3810" marB="0" anchor="b">
                    <a:lnL>
                      <a:noFill/>
                    </a:lnL>
                    <a:lnR>
                      <a:noFill/>
                    </a:lnR>
                    <a:lnT>
                      <a:noFill/>
                    </a:lnT>
                    <a:lnB>
                      <a:noFill/>
                    </a:lnB>
                  </a:tcPr>
                </a:tc>
                <a:tc>
                  <a:txBody>
                    <a:bodyPr/>
                    <a:lstStyle/>
                    <a:p>
                      <a:pPr algn="r" fontAlgn="b"/>
                      <a:r>
                        <a:rPr lang="en-GB" sz="1100" b="0" i="0" u="none" strike="noStrike" dirty="0">
                          <a:solidFill>
                            <a:srgbClr val="000000"/>
                          </a:solidFill>
                          <a:effectLst/>
                          <a:latin typeface="Calibri" panose="020F0502020204030204" pitchFamily="34" charset="0"/>
                        </a:rPr>
                        <a:t>4</a:t>
                      </a:r>
                    </a:p>
                  </a:txBody>
                  <a:tcPr marL="3810" marR="3810" marT="3810" marB="0" anchor="b">
                    <a:lnL>
                      <a:noFill/>
                    </a:lnL>
                    <a:lnR>
                      <a:noFill/>
                    </a:lnR>
                    <a:lnT>
                      <a:noFill/>
                    </a:lnT>
                    <a:lnB>
                      <a:noFill/>
                    </a:lnB>
                  </a:tcPr>
                </a:tc>
                <a:extLst>
                  <a:ext uri="{0D108BD9-81ED-4DB2-BD59-A6C34878D82A}">
                    <a16:rowId xmlns:a16="http://schemas.microsoft.com/office/drawing/2014/main" val="3209327783"/>
                  </a:ext>
                </a:extLst>
              </a:tr>
              <a:tr h="302396">
                <a:tc>
                  <a:txBody>
                    <a:bodyPr/>
                    <a:lstStyle/>
                    <a:p>
                      <a:pPr algn="l" fontAlgn="b"/>
                      <a:r>
                        <a:rPr lang="en-GB" sz="1100" b="0" i="0" u="none" strike="noStrike">
                          <a:solidFill>
                            <a:srgbClr val="000000"/>
                          </a:solidFill>
                          <a:effectLst/>
                          <a:latin typeface="Calibri" panose="020F0502020204030204" pitchFamily="34" charset="0"/>
                        </a:rPr>
                        <a:t>Student</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3</a:t>
                      </a:r>
                    </a:p>
                  </a:txBody>
                  <a:tcPr marL="3810" marR="3810" marT="3810" marB="0" anchor="b">
                    <a:lnL>
                      <a:noFill/>
                    </a:lnL>
                    <a:lnR>
                      <a:noFill/>
                    </a:lnR>
                    <a:lnT>
                      <a:noFill/>
                    </a:lnT>
                    <a:lnB>
                      <a:noFill/>
                    </a:lnB>
                  </a:tcPr>
                </a:tc>
                <a:extLst>
                  <a:ext uri="{0D108BD9-81ED-4DB2-BD59-A6C34878D82A}">
                    <a16:rowId xmlns:a16="http://schemas.microsoft.com/office/drawing/2014/main" val="4027400862"/>
                  </a:ext>
                </a:extLst>
              </a:tr>
              <a:tr h="302396">
                <a:tc>
                  <a:txBody>
                    <a:bodyPr/>
                    <a:lstStyle/>
                    <a:p>
                      <a:pPr algn="l" fontAlgn="b"/>
                      <a:r>
                        <a:rPr lang="en-GB" sz="1100" b="0" i="0" u="none" strike="noStrike">
                          <a:solidFill>
                            <a:srgbClr val="000000"/>
                          </a:solidFill>
                          <a:effectLst/>
                          <a:latin typeface="Calibri" panose="020F0502020204030204" pitchFamily="34" charset="0"/>
                        </a:rPr>
                        <a:t>Volunteering</a:t>
                      </a:r>
                    </a:p>
                  </a:txBody>
                  <a:tcPr marL="3810" marR="3810" marT="3810" marB="0" anchor="b">
                    <a:lnL>
                      <a:noFill/>
                    </a:lnL>
                    <a:lnR>
                      <a:noFill/>
                    </a:lnR>
                    <a:lnT>
                      <a:noFill/>
                    </a:lnT>
                    <a:lnB>
                      <a:noFill/>
                    </a:lnB>
                  </a:tcPr>
                </a:tc>
                <a:tc>
                  <a:txBody>
                    <a:bodyPr/>
                    <a:lstStyle/>
                    <a:p>
                      <a:pPr algn="r" fontAlgn="b"/>
                      <a:r>
                        <a:rPr lang="en-GB" sz="1100" b="0" i="0" u="none" strike="noStrike" dirty="0">
                          <a:solidFill>
                            <a:srgbClr val="000000"/>
                          </a:solidFill>
                          <a:effectLst/>
                          <a:latin typeface="Calibri" panose="020F0502020204030204" pitchFamily="34" charset="0"/>
                        </a:rPr>
                        <a:t>2</a:t>
                      </a:r>
                    </a:p>
                  </a:txBody>
                  <a:tcPr marL="3810" marR="3810" marT="3810" marB="0" anchor="b">
                    <a:lnL>
                      <a:noFill/>
                    </a:lnL>
                    <a:lnR>
                      <a:noFill/>
                    </a:lnR>
                    <a:lnT>
                      <a:noFill/>
                    </a:lnT>
                    <a:lnB>
                      <a:noFill/>
                    </a:lnB>
                  </a:tcPr>
                </a:tc>
                <a:extLst>
                  <a:ext uri="{0D108BD9-81ED-4DB2-BD59-A6C34878D82A}">
                    <a16:rowId xmlns:a16="http://schemas.microsoft.com/office/drawing/2014/main" val="2793151455"/>
                  </a:ext>
                </a:extLst>
              </a:tr>
              <a:tr h="302396">
                <a:tc>
                  <a:txBody>
                    <a:bodyPr/>
                    <a:lstStyle/>
                    <a:p>
                      <a:pPr algn="l" fontAlgn="b"/>
                      <a:r>
                        <a:rPr lang="en-GB" sz="1100" b="0" i="0" u="none" strike="noStrike">
                          <a:solidFill>
                            <a:srgbClr val="000000"/>
                          </a:solidFill>
                          <a:effectLst/>
                          <a:latin typeface="Calibri" panose="020F0502020204030204" pitchFamily="34" charset="0"/>
                        </a:rPr>
                        <a:t>Furloughed</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a:noFill/>
                    </a:lnB>
                  </a:tcPr>
                </a:tc>
                <a:extLst>
                  <a:ext uri="{0D108BD9-81ED-4DB2-BD59-A6C34878D82A}">
                    <a16:rowId xmlns:a16="http://schemas.microsoft.com/office/drawing/2014/main" val="1238690583"/>
                  </a:ext>
                </a:extLst>
              </a:tr>
              <a:tr h="302396">
                <a:tc>
                  <a:txBody>
                    <a:bodyPr/>
                    <a:lstStyle/>
                    <a:p>
                      <a:pPr algn="l" fontAlgn="b"/>
                      <a:r>
                        <a:rPr lang="en-GB" sz="1100" b="0" i="0" u="none" strike="noStrike">
                          <a:solidFill>
                            <a:srgbClr val="000000"/>
                          </a:solidFill>
                          <a:effectLst/>
                          <a:latin typeface="Calibri" panose="020F0502020204030204" pitchFamily="34" charset="0"/>
                        </a:rPr>
                        <a:t>No</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a:noFill/>
                    </a:lnB>
                  </a:tcPr>
                </a:tc>
                <a:extLst>
                  <a:ext uri="{0D108BD9-81ED-4DB2-BD59-A6C34878D82A}">
                    <a16:rowId xmlns:a16="http://schemas.microsoft.com/office/drawing/2014/main" val="1916054660"/>
                  </a:ext>
                </a:extLst>
              </a:tr>
              <a:tr h="302396">
                <a:tc>
                  <a:txBody>
                    <a:bodyPr/>
                    <a:lstStyle/>
                    <a:p>
                      <a:pPr algn="l" fontAlgn="b"/>
                      <a:r>
                        <a:rPr lang="en-GB" sz="1100" b="0" i="0" u="none" strike="noStrike" dirty="0">
                          <a:solidFill>
                            <a:srgbClr val="000000"/>
                          </a:solidFill>
                          <a:effectLst/>
                          <a:latin typeface="Calibri" panose="020F0502020204030204" pitchFamily="34" charset="0"/>
                        </a:rPr>
                        <a:t>Prefer Not to Say</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2552917200"/>
                  </a:ext>
                </a:extLst>
              </a:tr>
              <a:tr h="302396">
                <a:tc>
                  <a:txBody>
                    <a:bodyPr/>
                    <a:lstStyle/>
                    <a:p>
                      <a:pPr algn="l" fontAlgn="b"/>
                      <a:r>
                        <a:rPr lang="en-GB" sz="1100" b="1" i="0" u="none" strike="noStrike">
                          <a:solidFill>
                            <a:srgbClr val="000000"/>
                          </a:solidFill>
                          <a:effectLst/>
                          <a:latin typeface="Calibri" panose="020F0502020204030204" pitchFamily="34" charset="0"/>
                        </a:rPr>
                        <a:t>Grand Total</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GB" sz="1100" b="1" i="0" u="none" strike="noStrike" dirty="0">
                          <a:solidFill>
                            <a:srgbClr val="000000"/>
                          </a:solidFill>
                          <a:effectLst/>
                          <a:latin typeface="Calibri" panose="020F0502020204030204" pitchFamily="34" charset="0"/>
                        </a:rPr>
                        <a:t>52</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val="3124483720"/>
                  </a:ext>
                </a:extLst>
              </a:tr>
            </a:tbl>
          </a:graphicData>
        </a:graphic>
      </p:graphicFrame>
      <p:graphicFrame>
        <p:nvGraphicFramePr>
          <p:cNvPr id="5" name="Table 4">
            <a:extLst>
              <a:ext uri="{FF2B5EF4-FFF2-40B4-BE49-F238E27FC236}">
                <a16:creationId xmlns:a16="http://schemas.microsoft.com/office/drawing/2014/main" id="{69CDCDB0-45C7-40CC-85CC-E9A91FDD502C}"/>
              </a:ext>
            </a:extLst>
          </p:cNvPr>
          <p:cNvGraphicFramePr>
            <a:graphicFrameLocks noGrp="1"/>
          </p:cNvGraphicFramePr>
          <p:nvPr/>
        </p:nvGraphicFramePr>
        <p:xfrm>
          <a:off x="8527167" y="2223094"/>
          <a:ext cx="2489200" cy="3308260"/>
        </p:xfrm>
        <a:graphic>
          <a:graphicData uri="http://schemas.openxmlformats.org/drawingml/2006/table">
            <a:tbl>
              <a:tblPr/>
              <a:tblGrid>
                <a:gridCol w="1167895">
                  <a:extLst>
                    <a:ext uri="{9D8B030D-6E8A-4147-A177-3AD203B41FA5}">
                      <a16:colId xmlns:a16="http://schemas.microsoft.com/office/drawing/2014/main" val="3740806891"/>
                    </a:ext>
                  </a:extLst>
                </a:gridCol>
                <a:gridCol w="1321305">
                  <a:extLst>
                    <a:ext uri="{9D8B030D-6E8A-4147-A177-3AD203B41FA5}">
                      <a16:colId xmlns:a16="http://schemas.microsoft.com/office/drawing/2014/main" val="107120165"/>
                    </a:ext>
                  </a:extLst>
                </a:gridCol>
              </a:tblGrid>
              <a:tr h="338291">
                <a:tc>
                  <a:txBody>
                    <a:bodyPr/>
                    <a:lstStyle/>
                    <a:p>
                      <a:pPr algn="l" fontAlgn="b"/>
                      <a:r>
                        <a:rPr lang="en-GB" sz="1100" b="1" i="0" u="none" strike="noStrike">
                          <a:solidFill>
                            <a:srgbClr val="000000"/>
                          </a:solidFill>
                          <a:effectLst/>
                          <a:latin typeface="Calibri" panose="020F0502020204030204" pitchFamily="34" charset="0"/>
                        </a:rPr>
                        <a:t>Row Labels</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en-GB" sz="1100" b="1" i="0" u="none" strike="noStrike">
                          <a:solidFill>
                            <a:srgbClr val="000000"/>
                          </a:solidFill>
                          <a:effectLst/>
                          <a:latin typeface="Calibri" panose="020F0502020204030204" pitchFamily="34" charset="0"/>
                        </a:rPr>
                        <a:t>Count of Education (Level)</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879755278"/>
                  </a:ext>
                </a:extLst>
              </a:tr>
              <a:tr h="271467">
                <a:tc>
                  <a:txBody>
                    <a:bodyPr/>
                    <a:lstStyle/>
                    <a:p>
                      <a:pPr algn="l" fontAlgn="b"/>
                      <a:r>
                        <a:rPr lang="en-GB" sz="1100" b="0" i="0" u="none" strike="noStrike">
                          <a:solidFill>
                            <a:srgbClr val="000000"/>
                          </a:solidFill>
                          <a:effectLst/>
                          <a:latin typeface="Calibri" panose="020F0502020204030204" pitchFamily="34" charset="0"/>
                        </a:rPr>
                        <a:t>0</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val="713562324"/>
                  </a:ext>
                </a:extLst>
              </a:tr>
              <a:tr h="271467">
                <a:tc>
                  <a:txBody>
                    <a:bodyPr/>
                    <a:lstStyle/>
                    <a:p>
                      <a:pPr algn="l"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a:noFill/>
                    </a:lnB>
                  </a:tcPr>
                </a:tc>
                <a:extLst>
                  <a:ext uri="{0D108BD9-81ED-4DB2-BD59-A6C34878D82A}">
                    <a16:rowId xmlns:a16="http://schemas.microsoft.com/office/drawing/2014/main" val="455008885"/>
                  </a:ext>
                </a:extLst>
              </a:tr>
              <a:tr h="271467">
                <a:tc>
                  <a:txBody>
                    <a:bodyPr/>
                    <a:lstStyle/>
                    <a:p>
                      <a:pPr algn="l" fontAlgn="b"/>
                      <a:r>
                        <a:rPr lang="en-GB" sz="1100" b="0" i="0" u="none" strike="noStrike" dirty="0">
                          <a:solidFill>
                            <a:srgbClr val="000000"/>
                          </a:solidFill>
                          <a:effectLst/>
                          <a:latin typeface="Calibri" panose="020F0502020204030204" pitchFamily="34" charset="0"/>
                        </a:rPr>
                        <a:t>2</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19</a:t>
                      </a:r>
                    </a:p>
                  </a:txBody>
                  <a:tcPr marL="3810" marR="3810" marT="3810" marB="0" anchor="b">
                    <a:lnL>
                      <a:noFill/>
                    </a:lnL>
                    <a:lnR>
                      <a:noFill/>
                    </a:lnR>
                    <a:lnT>
                      <a:noFill/>
                    </a:lnT>
                    <a:lnB>
                      <a:noFill/>
                    </a:lnB>
                  </a:tcPr>
                </a:tc>
                <a:extLst>
                  <a:ext uri="{0D108BD9-81ED-4DB2-BD59-A6C34878D82A}">
                    <a16:rowId xmlns:a16="http://schemas.microsoft.com/office/drawing/2014/main" val="2212812137"/>
                  </a:ext>
                </a:extLst>
              </a:tr>
              <a:tr h="271467">
                <a:tc>
                  <a:txBody>
                    <a:bodyPr/>
                    <a:lstStyle/>
                    <a:p>
                      <a:pPr algn="l" fontAlgn="b"/>
                      <a:r>
                        <a:rPr lang="en-GB" sz="1100" b="0" i="0" u="none" strike="noStrike">
                          <a:solidFill>
                            <a:srgbClr val="000000"/>
                          </a:solidFill>
                          <a:effectLst/>
                          <a:latin typeface="Calibri" panose="020F0502020204030204" pitchFamily="34" charset="0"/>
                        </a:rPr>
                        <a:t>3</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10</a:t>
                      </a:r>
                    </a:p>
                  </a:txBody>
                  <a:tcPr marL="3810" marR="3810" marT="3810" marB="0" anchor="b">
                    <a:lnL>
                      <a:noFill/>
                    </a:lnL>
                    <a:lnR>
                      <a:noFill/>
                    </a:lnR>
                    <a:lnT>
                      <a:noFill/>
                    </a:lnT>
                    <a:lnB>
                      <a:noFill/>
                    </a:lnB>
                  </a:tcPr>
                </a:tc>
                <a:extLst>
                  <a:ext uri="{0D108BD9-81ED-4DB2-BD59-A6C34878D82A}">
                    <a16:rowId xmlns:a16="http://schemas.microsoft.com/office/drawing/2014/main" val="116048602"/>
                  </a:ext>
                </a:extLst>
              </a:tr>
              <a:tr h="271467">
                <a:tc>
                  <a:txBody>
                    <a:bodyPr/>
                    <a:lstStyle/>
                    <a:p>
                      <a:pPr algn="l" fontAlgn="b"/>
                      <a:r>
                        <a:rPr lang="en-GB" sz="1100" b="0" i="0" u="none" strike="noStrike">
                          <a:solidFill>
                            <a:srgbClr val="000000"/>
                          </a:solidFill>
                          <a:effectLst/>
                          <a:latin typeface="Calibri" panose="020F0502020204030204" pitchFamily="34" charset="0"/>
                        </a:rPr>
                        <a:t>4</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2</a:t>
                      </a:r>
                    </a:p>
                  </a:txBody>
                  <a:tcPr marL="3810" marR="3810" marT="3810" marB="0" anchor="b">
                    <a:lnL>
                      <a:noFill/>
                    </a:lnL>
                    <a:lnR>
                      <a:noFill/>
                    </a:lnR>
                    <a:lnT>
                      <a:noFill/>
                    </a:lnT>
                    <a:lnB>
                      <a:noFill/>
                    </a:lnB>
                  </a:tcPr>
                </a:tc>
                <a:extLst>
                  <a:ext uri="{0D108BD9-81ED-4DB2-BD59-A6C34878D82A}">
                    <a16:rowId xmlns:a16="http://schemas.microsoft.com/office/drawing/2014/main" val="3755843628"/>
                  </a:ext>
                </a:extLst>
              </a:tr>
              <a:tr h="254500">
                <a:tc>
                  <a:txBody>
                    <a:bodyPr/>
                    <a:lstStyle/>
                    <a:p>
                      <a:pPr algn="l" fontAlgn="b"/>
                      <a:r>
                        <a:rPr lang="en-GB" sz="1100" b="0" i="0" u="none" strike="noStrike">
                          <a:solidFill>
                            <a:srgbClr val="000000"/>
                          </a:solidFill>
                          <a:effectLst/>
                          <a:latin typeface="Calibri" panose="020F0502020204030204" pitchFamily="34" charset="0"/>
                        </a:rPr>
                        <a:t>5</a:t>
                      </a:r>
                    </a:p>
                  </a:txBody>
                  <a:tcPr marL="3810" marR="3810" marT="3810" marB="0" anchor="b">
                    <a:lnL>
                      <a:noFill/>
                    </a:lnL>
                    <a:lnR>
                      <a:noFill/>
                    </a:lnR>
                    <a:lnT>
                      <a:noFill/>
                    </a:lnT>
                    <a:lnB>
                      <a:noFill/>
                    </a:lnB>
                  </a:tcPr>
                </a:tc>
                <a:tc>
                  <a:txBody>
                    <a:bodyPr/>
                    <a:lstStyle/>
                    <a:p>
                      <a:pPr algn="r" fontAlgn="b"/>
                      <a:r>
                        <a:rPr lang="en-GB" sz="1100" b="0" i="0" u="none" strike="noStrike" dirty="0">
                          <a:solidFill>
                            <a:srgbClr val="000000"/>
                          </a:solidFill>
                          <a:effectLst/>
                          <a:latin typeface="Calibri" panose="020F0502020204030204" pitchFamily="34" charset="0"/>
                        </a:rPr>
                        <a:t>2</a:t>
                      </a:r>
                    </a:p>
                  </a:txBody>
                  <a:tcPr marL="3810" marR="3810" marT="3810" marB="0" anchor="b">
                    <a:lnL>
                      <a:noFill/>
                    </a:lnL>
                    <a:lnR>
                      <a:noFill/>
                    </a:lnR>
                    <a:lnT>
                      <a:noFill/>
                    </a:lnT>
                    <a:lnB>
                      <a:noFill/>
                    </a:lnB>
                  </a:tcPr>
                </a:tc>
                <a:extLst>
                  <a:ext uri="{0D108BD9-81ED-4DB2-BD59-A6C34878D82A}">
                    <a16:rowId xmlns:a16="http://schemas.microsoft.com/office/drawing/2014/main" val="2612218898"/>
                  </a:ext>
                </a:extLst>
              </a:tr>
              <a:tr h="271467">
                <a:tc>
                  <a:txBody>
                    <a:bodyPr/>
                    <a:lstStyle/>
                    <a:p>
                      <a:pPr algn="l" fontAlgn="b"/>
                      <a:r>
                        <a:rPr lang="en-GB" sz="1100" b="0" i="0" u="none" strike="noStrike">
                          <a:solidFill>
                            <a:srgbClr val="000000"/>
                          </a:solidFill>
                          <a:effectLst/>
                          <a:latin typeface="Calibri" panose="020F0502020204030204" pitchFamily="34" charset="0"/>
                        </a:rPr>
                        <a:t>6</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7</a:t>
                      </a:r>
                    </a:p>
                  </a:txBody>
                  <a:tcPr marL="3810" marR="3810" marT="3810" marB="0" anchor="b">
                    <a:lnL>
                      <a:noFill/>
                    </a:lnL>
                    <a:lnR>
                      <a:noFill/>
                    </a:lnR>
                    <a:lnT>
                      <a:noFill/>
                    </a:lnT>
                    <a:lnB>
                      <a:noFill/>
                    </a:lnB>
                  </a:tcPr>
                </a:tc>
                <a:extLst>
                  <a:ext uri="{0D108BD9-81ED-4DB2-BD59-A6C34878D82A}">
                    <a16:rowId xmlns:a16="http://schemas.microsoft.com/office/drawing/2014/main" val="307330491"/>
                  </a:ext>
                </a:extLst>
              </a:tr>
              <a:tr h="271467">
                <a:tc>
                  <a:txBody>
                    <a:bodyPr/>
                    <a:lstStyle/>
                    <a:p>
                      <a:pPr algn="l" fontAlgn="b"/>
                      <a:r>
                        <a:rPr lang="en-GB" sz="1100" b="0" i="0" u="none" strike="noStrike">
                          <a:solidFill>
                            <a:srgbClr val="000000"/>
                          </a:solidFill>
                          <a:effectLst/>
                          <a:latin typeface="Calibri" panose="020F0502020204030204" pitchFamily="34" charset="0"/>
                        </a:rPr>
                        <a:t>7</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7</a:t>
                      </a:r>
                    </a:p>
                  </a:txBody>
                  <a:tcPr marL="3810" marR="3810" marT="3810" marB="0" anchor="b">
                    <a:lnL>
                      <a:noFill/>
                    </a:lnL>
                    <a:lnR>
                      <a:noFill/>
                    </a:lnR>
                    <a:lnT>
                      <a:noFill/>
                    </a:lnT>
                    <a:lnB>
                      <a:noFill/>
                    </a:lnB>
                  </a:tcPr>
                </a:tc>
                <a:extLst>
                  <a:ext uri="{0D108BD9-81ED-4DB2-BD59-A6C34878D82A}">
                    <a16:rowId xmlns:a16="http://schemas.microsoft.com/office/drawing/2014/main" val="140562892"/>
                  </a:ext>
                </a:extLst>
              </a:tr>
              <a:tr h="271467">
                <a:tc>
                  <a:txBody>
                    <a:bodyPr/>
                    <a:lstStyle/>
                    <a:p>
                      <a:pPr algn="l" fontAlgn="b"/>
                      <a:r>
                        <a:rPr lang="en-GB" sz="1100" b="0" i="0" u="none" strike="noStrike">
                          <a:solidFill>
                            <a:srgbClr val="000000"/>
                          </a:solidFill>
                          <a:effectLst/>
                          <a:latin typeface="Calibri" panose="020F0502020204030204" pitchFamily="34" charset="0"/>
                        </a:rPr>
                        <a:t>8</a:t>
                      </a:r>
                    </a:p>
                  </a:txBody>
                  <a:tcPr marL="3810" marR="3810" marT="3810" marB="0" anchor="b">
                    <a:lnL>
                      <a:noFill/>
                    </a:lnL>
                    <a:lnR>
                      <a:noFill/>
                    </a:lnR>
                    <a:lnT>
                      <a:noFill/>
                    </a:lnT>
                    <a:lnB>
                      <a:noFill/>
                    </a:lnB>
                  </a:tcPr>
                </a:tc>
                <a:tc>
                  <a:txBody>
                    <a:bodyPr/>
                    <a:lstStyle/>
                    <a:p>
                      <a:pPr algn="r" fontAlgn="b"/>
                      <a:r>
                        <a:rPr lang="en-GB" sz="1100" b="0" i="0" u="none" strike="noStrike">
                          <a:solidFill>
                            <a:srgbClr val="000000"/>
                          </a:solidFill>
                          <a:effectLst/>
                          <a:latin typeface="Calibri" panose="020F0502020204030204" pitchFamily="34" charset="0"/>
                        </a:rPr>
                        <a:t>2</a:t>
                      </a:r>
                    </a:p>
                  </a:txBody>
                  <a:tcPr marL="3810" marR="3810" marT="3810" marB="0" anchor="b">
                    <a:lnL>
                      <a:noFill/>
                    </a:lnL>
                    <a:lnR>
                      <a:noFill/>
                    </a:lnR>
                    <a:lnT>
                      <a:noFill/>
                    </a:lnT>
                    <a:lnB>
                      <a:noFill/>
                    </a:lnB>
                  </a:tcPr>
                </a:tc>
                <a:extLst>
                  <a:ext uri="{0D108BD9-81ED-4DB2-BD59-A6C34878D82A}">
                    <a16:rowId xmlns:a16="http://schemas.microsoft.com/office/drawing/2014/main" val="140094793"/>
                  </a:ext>
                </a:extLst>
              </a:tr>
              <a:tr h="271467">
                <a:tc>
                  <a:txBody>
                    <a:bodyPr/>
                    <a:lstStyle/>
                    <a:p>
                      <a:pPr algn="l" fontAlgn="b"/>
                      <a:r>
                        <a:rPr lang="en-GB" sz="1100" b="0" i="0" u="none" strike="noStrike" dirty="0">
                          <a:solidFill>
                            <a:srgbClr val="000000"/>
                          </a:solidFill>
                          <a:effectLst/>
                          <a:latin typeface="Calibri" panose="020F0502020204030204" pitchFamily="34" charset="0"/>
                        </a:rPr>
                        <a:t>Prefer Not to Say</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Calibri" panose="020F0502020204030204" pitchFamily="34" charset="0"/>
                        </a:rPr>
                        <a:t>1</a:t>
                      </a:r>
                    </a:p>
                  </a:txBody>
                  <a:tcPr marL="3810" marR="3810" marT="3810"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1517002124"/>
                  </a:ext>
                </a:extLst>
              </a:tr>
              <a:tr h="271467">
                <a:tc>
                  <a:txBody>
                    <a:bodyPr/>
                    <a:lstStyle/>
                    <a:p>
                      <a:pPr algn="l" fontAlgn="b"/>
                      <a:r>
                        <a:rPr lang="en-GB" sz="1100" b="1" i="0" u="none" strike="noStrike">
                          <a:solidFill>
                            <a:srgbClr val="000000"/>
                          </a:solidFill>
                          <a:effectLst/>
                          <a:latin typeface="Calibri" panose="020F0502020204030204" pitchFamily="34" charset="0"/>
                        </a:rPr>
                        <a:t>Grand Total</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GB" sz="1100" b="1" i="0" u="none" strike="noStrike" dirty="0">
                          <a:solidFill>
                            <a:srgbClr val="000000"/>
                          </a:solidFill>
                          <a:effectLst/>
                          <a:latin typeface="Calibri" panose="020F0502020204030204" pitchFamily="34" charset="0"/>
                        </a:rPr>
                        <a:t>52</a:t>
                      </a:r>
                    </a:p>
                  </a:txBody>
                  <a:tcPr marL="3810" marR="3810" marT="381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val="1308778365"/>
                  </a:ext>
                </a:extLst>
              </a:tr>
            </a:tbl>
          </a:graphicData>
        </a:graphic>
      </p:graphicFrame>
    </p:spTree>
    <p:extLst>
      <p:ext uri="{BB962C8B-B14F-4D97-AF65-F5344CB8AC3E}">
        <p14:creationId xmlns:p14="http://schemas.microsoft.com/office/powerpoint/2010/main" val="692094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365" y="1565341"/>
            <a:ext cx="11536018" cy="829989"/>
          </a:xfrm>
        </p:spPr>
        <p:txBody>
          <a:bodyPr anchor="ctr" anchorCtr="0">
            <a:normAutofit/>
          </a:bodyPr>
          <a:lstStyle/>
          <a:p>
            <a:pPr algn="l"/>
            <a:r>
              <a:rPr lang="en-US" sz="4000" b="1" dirty="0">
                <a:latin typeface="Arial" charset="0"/>
                <a:ea typeface="Arial" charset="0"/>
                <a:cs typeface="Arial" charset="0"/>
              </a:rPr>
              <a:t>Analysis</a:t>
            </a:r>
          </a:p>
        </p:txBody>
      </p:sp>
      <p:sp>
        <p:nvSpPr>
          <p:cNvPr id="3" name="Subtitle 2"/>
          <p:cNvSpPr>
            <a:spLocks noGrp="1"/>
          </p:cNvSpPr>
          <p:nvPr>
            <p:ph type="subTitle" idx="1"/>
          </p:nvPr>
        </p:nvSpPr>
        <p:spPr>
          <a:xfrm>
            <a:off x="321365" y="2515398"/>
            <a:ext cx="11536018" cy="3130028"/>
          </a:xfrm>
        </p:spPr>
        <p:txBody>
          <a:bodyPr/>
          <a:lstStyle/>
          <a:p>
            <a:pPr marL="342900" indent="-342900" algn="l">
              <a:buFont typeface="Arial" panose="020B0604020202020204" pitchFamily="34" charset="0"/>
              <a:buChar char="•"/>
            </a:pPr>
            <a:r>
              <a:rPr lang="en-US" dirty="0">
                <a:latin typeface="Arial" charset="0"/>
                <a:ea typeface="Arial" charset="0"/>
                <a:cs typeface="Arial" charset="0"/>
              </a:rPr>
              <a:t>Interviews were subjected to thematic analysis</a:t>
            </a:r>
          </a:p>
          <a:p>
            <a:pPr marL="342900" indent="-342900" algn="l">
              <a:buFont typeface="Arial" panose="020B0604020202020204" pitchFamily="34" charset="0"/>
              <a:buChar char="•"/>
            </a:pPr>
            <a:r>
              <a:rPr lang="en-US" dirty="0">
                <a:latin typeface="Arial" charset="0"/>
                <a:ea typeface="Arial" charset="0"/>
                <a:cs typeface="Arial" charset="0"/>
              </a:rPr>
              <a:t>From this, </a:t>
            </a:r>
            <a:r>
              <a:rPr lang="en-US" b="1" dirty="0">
                <a:latin typeface="Arial" charset="0"/>
                <a:ea typeface="Arial" charset="0"/>
                <a:cs typeface="Arial" charset="0"/>
              </a:rPr>
              <a:t>8 </a:t>
            </a:r>
            <a:r>
              <a:rPr lang="en-US" dirty="0">
                <a:latin typeface="Arial" charset="0"/>
                <a:ea typeface="Arial" charset="0"/>
                <a:cs typeface="Arial" charset="0"/>
              </a:rPr>
              <a:t>primary themes were identified:</a:t>
            </a:r>
          </a:p>
          <a:p>
            <a:pPr marL="800100" lvl="1" indent="-342900" algn="l">
              <a:buFont typeface="Arial" panose="020B0604020202020204" pitchFamily="34" charset="0"/>
              <a:buChar char="•"/>
            </a:pPr>
            <a:endParaRPr lang="en-US" i="1" dirty="0">
              <a:latin typeface="Arial" charset="0"/>
              <a:ea typeface="Arial" charset="0"/>
              <a:cs typeface="Arial" charset="0"/>
            </a:endParaRPr>
          </a:p>
          <a:p>
            <a:pPr marL="800100" lvl="1" indent="-342900" algn="l">
              <a:buFont typeface="Arial" panose="020B0604020202020204" pitchFamily="34" charset="0"/>
              <a:buChar char="•"/>
            </a:pPr>
            <a:r>
              <a:rPr lang="en-US" i="1" dirty="0">
                <a:latin typeface="Arial" charset="0"/>
                <a:ea typeface="Arial" charset="0"/>
                <a:cs typeface="Arial" charset="0"/>
              </a:rPr>
              <a:t>Authority</a:t>
            </a:r>
          </a:p>
          <a:p>
            <a:pPr marL="800100" lvl="1" indent="-342900" algn="l">
              <a:buFont typeface="Arial" panose="020B0604020202020204" pitchFamily="34" charset="0"/>
              <a:buChar char="•"/>
            </a:pPr>
            <a:r>
              <a:rPr lang="en-US" i="1" dirty="0">
                <a:latin typeface="Arial" charset="0"/>
                <a:ea typeface="Arial" charset="0"/>
                <a:cs typeface="Arial" charset="0"/>
              </a:rPr>
              <a:t>Autonomy</a:t>
            </a:r>
          </a:p>
          <a:p>
            <a:pPr marL="800100" lvl="1" indent="-342900" algn="l">
              <a:buFont typeface="Arial" panose="020B0604020202020204" pitchFamily="34" charset="0"/>
              <a:buChar char="•"/>
            </a:pPr>
            <a:r>
              <a:rPr lang="en-US" i="1" dirty="0">
                <a:latin typeface="Arial" charset="0"/>
                <a:ea typeface="Arial" charset="0"/>
                <a:cs typeface="Arial" charset="0"/>
              </a:rPr>
              <a:t>Community</a:t>
            </a:r>
          </a:p>
          <a:p>
            <a:pPr marL="800100" lvl="1" indent="-342900" algn="l">
              <a:buFont typeface="Arial" panose="020B0604020202020204" pitchFamily="34" charset="0"/>
              <a:buChar char="•"/>
            </a:pPr>
            <a:r>
              <a:rPr lang="en-US" i="1" dirty="0">
                <a:latin typeface="Arial" charset="0"/>
                <a:ea typeface="Arial" charset="0"/>
                <a:cs typeface="Arial" charset="0"/>
              </a:rPr>
              <a:t>Economy</a:t>
            </a:r>
          </a:p>
        </p:txBody>
      </p:sp>
      <p:sp>
        <p:nvSpPr>
          <p:cNvPr id="6" name="TextBox 5">
            <a:extLst>
              <a:ext uri="{FF2B5EF4-FFF2-40B4-BE49-F238E27FC236}">
                <a16:creationId xmlns:a16="http://schemas.microsoft.com/office/drawing/2014/main" id="{184B092F-26E3-4A6B-9D81-04229D0AE408}"/>
              </a:ext>
            </a:extLst>
          </p:cNvPr>
          <p:cNvSpPr txBox="1"/>
          <p:nvPr/>
        </p:nvSpPr>
        <p:spPr>
          <a:xfrm>
            <a:off x="5512136" y="3661443"/>
            <a:ext cx="6094990" cy="1631216"/>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1" u="none" strike="noStrike" kern="1200" cap="none" spc="0" normalizeH="0" baseline="0" noProof="0" dirty="0">
                <a:ln>
                  <a:noFill/>
                </a:ln>
                <a:solidFill>
                  <a:prstClr val="black"/>
                </a:solidFill>
                <a:effectLst/>
                <a:uLnTx/>
                <a:uFillTx/>
                <a:latin typeface="Arial" charset="0"/>
                <a:ea typeface="Arial" charset="0"/>
                <a:cs typeface="Arial" charset="0"/>
              </a:rPr>
              <a:t>Fairness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1" u="none" strike="noStrike" kern="1200" cap="none" spc="0" normalizeH="0" baseline="0" noProof="0" dirty="0">
                <a:ln>
                  <a:noFill/>
                </a:ln>
                <a:solidFill>
                  <a:prstClr val="black"/>
                </a:solidFill>
                <a:effectLst/>
                <a:uLnTx/>
                <a:uFillTx/>
                <a:latin typeface="Arial" charset="0"/>
                <a:ea typeface="Arial" charset="0"/>
                <a:cs typeface="Arial" charset="0"/>
              </a:rPr>
              <a:t>Framing</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1" u="none" strike="noStrike" kern="1200" cap="none" spc="0" normalizeH="0" baseline="0" noProof="0" dirty="0">
                <a:ln>
                  <a:noFill/>
                </a:ln>
                <a:solidFill>
                  <a:prstClr val="black"/>
                </a:solidFill>
                <a:effectLst/>
                <a:uLnTx/>
                <a:uFillTx/>
                <a:latin typeface="Arial" charset="0"/>
                <a:ea typeface="Arial" charset="0"/>
                <a:cs typeface="Arial" charset="0"/>
              </a:rPr>
              <a:t>Future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1" u="none" strike="noStrike" kern="1200" cap="none" spc="0" normalizeH="0" baseline="0" noProof="0" dirty="0">
                <a:ln>
                  <a:noFill/>
                </a:ln>
                <a:solidFill>
                  <a:prstClr val="black"/>
                </a:solidFill>
                <a:effectLst/>
                <a:uLnTx/>
                <a:uFillTx/>
                <a:latin typeface="Arial" charset="0"/>
                <a:ea typeface="Arial" charset="0"/>
                <a:cs typeface="Arial" charset="0"/>
              </a:rPr>
              <a:t>Wellbeing</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1" u="none" strike="noStrike" kern="1200" cap="none" spc="0" normalizeH="0" baseline="0" noProof="0" dirty="0">
              <a:ln>
                <a:noFill/>
              </a:ln>
              <a:solidFill>
                <a:prstClr val="black"/>
              </a:solidFill>
              <a:effectLst/>
              <a:uLnTx/>
              <a:uFillTx/>
              <a:latin typeface="Arial" charset="0"/>
              <a:ea typeface="Arial" charset="0"/>
              <a:cs typeface="Arial" charset="0"/>
            </a:endParaRPr>
          </a:p>
        </p:txBody>
      </p:sp>
    </p:spTree>
    <p:extLst>
      <p:ext uri="{BB962C8B-B14F-4D97-AF65-F5344CB8AC3E}">
        <p14:creationId xmlns:p14="http://schemas.microsoft.com/office/powerpoint/2010/main" val="3438876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365" y="1565341"/>
            <a:ext cx="11536018" cy="829989"/>
          </a:xfrm>
        </p:spPr>
        <p:txBody>
          <a:bodyPr anchor="ctr" anchorCtr="0">
            <a:normAutofit/>
          </a:bodyPr>
          <a:lstStyle/>
          <a:p>
            <a:pPr algn="l"/>
            <a:r>
              <a:rPr lang="en-US" sz="4000" b="1" dirty="0">
                <a:latin typeface="Arial" charset="0"/>
                <a:ea typeface="Arial" charset="0"/>
                <a:cs typeface="Arial" charset="0"/>
              </a:rPr>
              <a:t>Recommendations:</a:t>
            </a:r>
          </a:p>
        </p:txBody>
      </p:sp>
      <p:sp>
        <p:nvSpPr>
          <p:cNvPr id="3" name="Subtitle 2"/>
          <p:cNvSpPr>
            <a:spLocks noGrp="1"/>
          </p:cNvSpPr>
          <p:nvPr>
            <p:ph type="subTitle" idx="1"/>
          </p:nvPr>
        </p:nvSpPr>
        <p:spPr>
          <a:xfrm>
            <a:off x="321365" y="2515398"/>
            <a:ext cx="11536018" cy="3130028"/>
          </a:xfrm>
        </p:spPr>
        <p:txBody>
          <a:bodyPr/>
          <a:lstStyle/>
          <a:p>
            <a:pPr marL="342900" indent="-342900" algn="l">
              <a:buFont typeface="Arial" panose="020B0604020202020204" pitchFamily="34" charset="0"/>
              <a:buChar char="•"/>
            </a:pPr>
            <a:r>
              <a:rPr lang="en-US" dirty="0">
                <a:latin typeface="Arial" charset="0"/>
                <a:ea typeface="Arial" charset="0"/>
                <a:cs typeface="Arial" charset="0"/>
              </a:rPr>
              <a:t>The study has formulated 7 recommendations:</a:t>
            </a:r>
          </a:p>
          <a:p>
            <a:pPr marL="800100" lvl="1" indent="-342900" algn="l">
              <a:buFont typeface="Arial" panose="020B0604020202020204" pitchFamily="34" charset="0"/>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The development of social capital is vital to the development of a COVID recovery strategy.</a:t>
            </a:r>
          </a:p>
          <a:p>
            <a:pPr marL="800100" lvl="1" indent="-342900" algn="l">
              <a:buFont typeface="Arial" panose="020B0604020202020204" pitchFamily="34" charset="0"/>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Providing people with choices over their own lives is something that must be preserved wherever possible.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l">
              <a:buFont typeface="Arial" panose="020B0604020202020204" pitchFamily="34" charset="0"/>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Ensure the local element of information and support is emphasised.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l">
              <a:buFont typeface="Arial" panose="020B0604020202020204" pitchFamily="34" charset="0"/>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Close attention needs to be paid to the impact of inequality of access to sufficient educational tools upon educational attainment, and a corresponding strategy to ameliorate this should be developed.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l">
              <a:buFont typeface="Arial" panose="020B0604020202020204" pitchFamily="34" charset="0"/>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Mental health should be a priority as we move out of the isolation associated with lockdown and efforts to reconnect people socially need to be made. This is particularly important for young people.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l">
              <a:buFont typeface="Arial" panose="020B0604020202020204" pitchFamily="34" charset="0"/>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Communication needs to be carefully framed, avoiding imperatives where possible.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l">
              <a:buFont typeface="Arial" panose="020B0604020202020204" pitchFamily="34" charset="0"/>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There is a need to understand better the reasons for vaccine hesitancy and mistrust of ‘official’ information.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l">
              <a:buFont typeface="Arial" panose="020B0604020202020204" pitchFamily="34" charset="0"/>
              <a:buChar char="•"/>
            </a:pPr>
            <a:endParaRPr lang="en-US" dirty="0">
              <a:latin typeface="Arial" charset="0"/>
              <a:ea typeface="Arial" charset="0"/>
              <a:cs typeface="Arial" charset="0"/>
            </a:endParaRPr>
          </a:p>
        </p:txBody>
      </p:sp>
    </p:spTree>
    <p:extLst>
      <p:ext uri="{BB962C8B-B14F-4D97-AF65-F5344CB8AC3E}">
        <p14:creationId xmlns:p14="http://schemas.microsoft.com/office/powerpoint/2010/main" val="4183370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365" y="1565341"/>
            <a:ext cx="11536018" cy="829989"/>
          </a:xfrm>
        </p:spPr>
        <p:txBody>
          <a:bodyPr anchor="ctr" anchorCtr="0">
            <a:normAutofit/>
          </a:bodyPr>
          <a:lstStyle/>
          <a:p>
            <a:pPr algn="l"/>
            <a:r>
              <a:rPr lang="en-US" sz="4000" b="1" dirty="0">
                <a:latin typeface="Arial" charset="0"/>
                <a:ea typeface="Arial" charset="0"/>
                <a:cs typeface="Arial" charset="0"/>
              </a:rPr>
              <a:t>Recommendations:</a:t>
            </a:r>
          </a:p>
        </p:txBody>
      </p:sp>
      <p:sp>
        <p:nvSpPr>
          <p:cNvPr id="3" name="Subtitle 2"/>
          <p:cNvSpPr>
            <a:spLocks noGrp="1"/>
          </p:cNvSpPr>
          <p:nvPr>
            <p:ph type="subTitle" idx="1"/>
          </p:nvPr>
        </p:nvSpPr>
        <p:spPr>
          <a:xfrm>
            <a:off x="321365" y="2515398"/>
            <a:ext cx="11536018" cy="3130028"/>
          </a:xfrm>
        </p:spPr>
        <p:txBody>
          <a:bodyPr>
            <a:normAutofit/>
          </a:bodyPr>
          <a:lstStyle/>
          <a:p>
            <a:r>
              <a:rPr lang="en-GB" sz="2800" b="1" dirty="0">
                <a:effectLst/>
                <a:ea typeface="Calibri" panose="020F0502020204030204" pitchFamily="34" charset="0"/>
                <a:cs typeface="Calibri" panose="020F0502020204030204" pitchFamily="34" charset="0"/>
              </a:rPr>
              <a:t>The development of social capital is vital to the development of a COVID recovery strategy:</a:t>
            </a:r>
            <a:endParaRPr lang="en-US" sz="2800" b="1" dirty="0">
              <a:ea typeface="Arial" charset="0"/>
              <a:cs typeface="Arial" charset="0"/>
            </a:endParaRPr>
          </a:p>
          <a:p>
            <a:pPr lvl="1" algn="l"/>
            <a:endParaRPr lang="en-GB" sz="3200" i="1"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GB" sz="2800" i="1" dirty="0">
                <a:effectLst/>
                <a:latin typeface="Calibri" panose="020F0502020204030204" pitchFamily="34" charset="0"/>
                <a:ea typeface="Calibri" panose="020F0502020204030204" pitchFamily="34" charset="0"/>
                <a:cs typeface="Times New Roman" panose="02020603050405020304" pitchFamily="18" charset="0"/>
              </a:rPr>
              <a:t>“The government make it [the pandemic] sound transitionary for the country’s sake, but a lot of people don’t feel part of the country, because that’s our experience. What's happened in </a:t>
            </a:r>
            <a:r>
              <a:rPr lang="en-GB" sz="2800" b="1" i="1" dirty="0">
                <a:effectLst/>
                <a:latin typeface="Calibri" panose="020F0502020204030204" pitchFamily="34" charset="0"/>
                <a:ea typeface="Calibri" panose="020F0502020204030204" pitchFamily="34" charset="0"/>
                <a:cs typeface="Times New Roman" panose="02020603050405020304" pitchFamily="18" charset="0"/>
              </a:rPr>
              <a:t>our</a:t>
            </a:r>
            <a:r>
              <a:rPr lang="en-GB" sz="2800" i="1" dirty="0">
                <a:effectLst/>
                <a:latin typeface="Calibri" panose="020F0502020204030204" pitchFamily="34" charset="0"/>
                <a:ea typeface="Calibri" panose="020F0502020204030204" pitchFamily="34" charset="0"/>
                <a:cs typeface="Times New Roman" panose="02020603050405020304" pitchFamily="18" charset="0"/>
              </a:rPr>
              <a:t> community?” </a:t>
            </a:r>
            <a:r>
              <a:rPr lang="en-GB" sz="2800" dirty="0">
                <a:effectLst/>
                <a:latin typeface="Calibri" panose="020F0502020204030204" pitchFamily="34" charset="0"/>
                <a:ea typeface="Calibri" panose="020F0502020204030204" pitchFamily="34" charset="0"/>
                <a:cs typeface="Times New Roman" panose="02020603050405020304" pitchFamily="18" charset="0"/>
              </a:rPr>
              <a:t>(Female, Pakistani, 31-40)</a:t>
            </a:r>
          </a:p>
          <a:p>
            <a:pPr lvl="1" algn="l"/>
            <a:endParaRPr lang="en-US" dirty="0">
              <a:latin typeface="Arial" charset="0"/>
              <a:ea typeface="Arial" charset="0"/>
              <a:cs typeface="Arial" charset="0"/>
            </a:endParaRPr>
          </a:p>
        </p:txBody>
      </p:sp>
    </p:spTree>
    <p:extLst>
      <p:ext uri="{BB962C8B-B14F-4D97-AF65-F5344CB8AC3E}">
        <p14:creationId xmlns:p14="http://schemas.microsoft.com/office/powerpoint/2010/main" val="37338101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23c92b0-c19e-4b36-9d4b-00137d77a8ad">
      <Terms xmlns="http://schemas.microsoft.com/office/infopath/2007/PartnerControls"/>
    </lcf76f155ced4ddcb4097134ff3c332f>
    <TaxCatchAll xmlns="dbb30f94-77d8-4134-b378-cfa97d7d114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01678A2FD0A56458B40407F2E165EC7" ma:contentTypeVersion="12" ma:contentTypeDescription="Create a new document." ma:contentTypeScope="" ma:versionID="a2652d8f90e0374d3588feba2bea9610">
  <xsd:schema xmlns:xsd="http://www.w3.org/2001/XMLSchema" xmlns:xs="http://www.w3.org/2001/XMLSchema" xmlns:p="http://schemas.microsoft.com/office/2006/metadata/properties" xmlns:ns2="b23c92b0-c19e-4b36-9d4b-00137d77a8ad" xmlns:ns3="dbb30f94-77d8-4134-b378-cfa97d7d1149" targetNamespace="http://schemas.microsoft.com/office/2006/metadata/properties" ma:root="true" ma:fieldsID="09cc7aca3f478bec828b482b85941961" ns2:_="" ns3:_="">
    <xsd:import namespace="b23c92b0-c19e-4b36-9d4b-00137d77a8ad"/>
    <xsd:import namespace="dbb30f94-77d8-4134-b378-cfa97d7d1149"/>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3c92b0-c19e-4b36-9d4b-00137d77a8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13b4e7a9-4921-4884-8ec2-23d386fa8e1c"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b30f94-77d8-4134-b378-cfa97d7d1149"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9ecf318-4bdb-404d-8c7a-abe65ec49de9}" ma:internalName="TaxCatchAll" ma:showField="CatchAllData" ma:web="dbb30f94-77d8-4134-b378-cfa97d7d114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42822C-45EC-4F91-AEDD-1F558A9B7F7C}">
  <ds:schemaRefs>
    <ds:schemaRef ds:uri="http://schemas.microsoft.com/office/2006/metadata/properties"/>
    <ds:schemaRef ds:uri="http://schemas.microsoft.com/office/infopath/2007/PartnerControls"/>
    <ds:schemaRef ds:uri="b23c92b0-c19e-4b36-9d4b-00137d77a8ad"/>
    <ds:schemaRef ds:uri="dbb30f94-77d8-4134-b378-cfa97d7d1149"/>
  </ds:schemaRefs>
</ds:datastoreItem>
</file>

<file path=customXml/itemProps2.xml><?xml version="1.0" encoding="utf-8"?>
<ds:datastoreItem xmlns:ds="http://schemas.openxmlformats.org/officeDocument/2006/customXml" ds:itemID="{FDC7634C-80BC-42AE-9652-71F53C5B1A58}">
  <ds:schemaRefs>
    <ds:schemaRef ds:uri="http://schemas.microsoft.com/sharepoint/v3/contenttype/forms"/>
  </ds:schemaRefs>
</ds:datastoreItem>
</file>

<file path=customXml/itemProps3.xml><?xml version="1.0" encoding="utf-8"?>
<ds:datastoreItem xmlns:ds="http://schemas.openxmlformats.org/officeDocument/2006/customXml" ds:itemID="{8A793BF6-42CB-4AF9-876C-CCDB9E4DDD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3c92b0-c19e-4b36-9d4b-00137d77a8ad"/>
    <ds:schemaRef ds:uri="dbb30f94-77d8-4134-b378-cfa97d7d114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4741</TotalTime>
  <Words>883</Words>
  <Application>Microsoft Office PowerPoint</Application>
  <PresentationFormat>Widescreen</PresentationFormat>
  <Paragraphs>174</Paragraphs>
  <Slides>13</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Times New Roman</vt:lpstr>
      <vt:lpstr>Office Theme</vt:lpstr>
      <vt:lpstr>Custom Design</vt:lpstr>
      <vt:lpstr>“I don't know if we will ever return to how it was before. I don't know if that's a negative thing.”: Examining COVID recovery from the community perspective. </vt:lpstr>
      <vt:lpstr>Methods</vt:lpstr>
      <vt:lpstr>Interviews</vt:lpstr>
      <vt:lpstr>Recruitment of ‘Target’ Groups</vt:lpstr>
      <vt:lpstr>Recruitment of ‘Target’ Groups</vt:lpstr>
      <vt:lpstr>Participants</vt:lpstr>
      <vt:lpstr>Analysis</vt:lpstr>
      <vt:lpstr>Recommendations:</vt:lpstr>
      <vt:lpstr>Recommendations:</vt:lpstr>
      <vt:lpstr>Recommendations:</vt:lpstr>
      <vt:lpstr>Recommendations:</vt:lpstr>
      <vt:lpstr>Recommendations:</vt:lpstr>
      <vt:lpstr>Thank you https://research.tees.ac.uk/en/publications/a-co-production-study-examining-covid-recovery-from-the-community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Divers, Andrew</cp:lastModifiedBy>
  <cp:revision>110</cp:revision>
  <dcterms:created xsi:type="dcterms:W3CDTF">2017-07-13T14:47:43Z</dcterms:created>
  <dcterms:modified xsi:type="dcterms:W3CDTF">2024-11-27T13:01:34Z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0x010100B01678A2FD0A56458B40407F2E165EC7</vt:lpwstr>
  </property>
</Properties>
</file>